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77" r:id="rId6"/>
    <p:sldId id="264" r:id="rId7"/>
    <p:sldId id="278" r:id="rId8"/>
    <p:sldId id="288" r:id="rId9"/>
    <p:sldId id="289" r:id="rId10"/>
    <p:sldId id="281" r:id="rId11"/>
    <p:sldId id="282" r:id="rId12"/>
    <p:sldId id="263" r:id="rId13"/>
    <p:sldId id="262" r:id="rId14"/>
    <p:sldId id="261" r:id="rId15"/>
    <p:sldId id="290" r:id="rId16"/>
    <p:sldId id="265" r:id="rId17"/>
    <p:sldId id="291" r:id="rId18"/>
    <p:sldId id="294" r:id="rId19"/>
    <p:sldId id="293" r:id="rId20"/>
    <p:sldId id="266" r:id="rId21"/>
    <p:sldId id="295" r:id="rId22"/>
    <p:sldId id="292" r:id="rId23"/>
    <p:sldId id="285" r:id="rId24"/>
    <p:sldId id="286" r:id="rId25"/>
    <p:sldId id="269" r:id="rId26"/>
    <p:sldId id="298" r:id="rId27"/>
    <p:sldId id="296" r:id="rId28"/>
    <p:sldId id="299" r:id="rId29"/>
    <p:sldId id="300" r:id="rId30"/>
    <p:sldId id="301" r:id="rId31"/>
    <p:sldId id="302" r:id="rId32"/>
    <p:sldId id="307" r:id="rId33"/>
    <p:sldId id="305" r:id="rId34"/>
    <p:sldId id="306" r:id="rId35"/>
    <p:sldId id="304" r:id="rId36"/>
    <p:sldId id="284" r:id="rId37"/>
    <p:sldId id="308" r:id="rId38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Tmon몬소리 Black" panose="020B0600000101010101" charset="-127"/>
      <p:bold r:id="rId41"/>
    </p:embeddedFont>
    <p:embeddedFont>
      <p:font typeface="NanumGothic" panose="020D0604000000000000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6A"/>
    <a:srgbClr val="EF406B"/>
    <a:srgbClr val="FCC10F"/>
    <a:srgbClr val="FCBF12"/>
    <a:srgbClr val="008BC2"/>
    <a:srgbClr val="1A2D4F"/>
    <a:srgbClr val="203864"/>
    <a:srgbClr val="764F29"/>
    <a:srgbClr val="FDD8B0"/>
    <a:srgbClr val="3B9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B9D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E33B29-9918-4D94-BC03-E18A7D26E826}"/>
              </a:ext>
            </a:extLst>
          </p:cNvPr>
          <p:cNvSpPr/>
          <p:nvPr userDrawn="1"/>
        </p:nvSpPr>
        <p:spPr>
          <a:xfrm>
            <a:off x="266700" y="261257"/>
            <a:ext cx="11639550" cy="6342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04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B880F-C12A-49C3-8F79-407BBAE3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8DF53-9D17-4C2C-9CA7-0F4E67A96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C9D90-CF10-4AEE-8975-912DCDF0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93F7FF-0AEB-4945-8E3D-76AAE444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B956-8E81-47EC-8905-020F98D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3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4C3879-0F44-4C90-A5B5-458305A7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A2F5A3-C1A6-4961-AC04-0C522D69E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56EFB-78D5-4E3A-B207-886D039F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9155F9-F2DA-491E-8B6E-4EB4F2FB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B3B71-00DB-4C7F-B317-19F5E5C7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80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2271A-3DFB-4402-B00F-A5C2BA0E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99A783-1039-4764-A678-C22E5CED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8848D-3836-4A85-8F78-93319EBA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63B59-471D-4426-BA8D-57C219CC4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C03B7-59A8-466D-A0C8-ED27B11F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68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AC24C-7B22-434E-9685-F3BBCAB3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E36C13-9EFB-48C7-B356-B6EBFA738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05BE2-2557-463D-B15B-2D0B93C0E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81E2B1-0B86-459D-938C-26C31B00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840D3-D2CB-4204-A979-FC663049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77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A5CCA-C852-4AAE-B1F9-300364A2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89F6E-A94C-4438-964F-CB2616260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BD98A1-F082-4C46-8777-087C59C7C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A03249-689C-4AC7-B7DA-CAFD29D8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2D9EA4-289F-4F78-9CD9-F088BE62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BC8DBF-C203-45C2-87B4-8E30BBDC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927F7-5B08-4A0D-AF0C-2CF91DB4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EE812-A423-462F-B749-48BE9B915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EED89-DDB4-4E38-AD4D-3A7AFD87F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BDD22A-71A5-4FDD-8CFE-922AB441D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47A863-3E09-40C0-A294-8813BEB58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E7BA9D-145D-4054-89C3-B24F1C42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45CD47-39EA-458D-BDD3-DD3A5BD5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7E6A2E-9036-45E0-B103-AB0ECF0F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52D1C-7BF7-476A-BCF3-1511A0B7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501436-7C7B-4EC1-B38B-A72D2A09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537F0D-6434-400F-83A5-3A618360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885DBD-42EF-4CA5-A8C3-4FFBA6C4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62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C7A125-6166-4D54-9651-729456BF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375DDC-C2C1-4C04-B545-D73690A9A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D36F6-BB00-4E51-9199-EB3D2F31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9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45669-FB65-4750-9032-15330417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B411F-73E5-4483-96C6-76549409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805CF-7891-4C0E-9248-3D699B4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13A18D-AA7E-4D63-A140-025441F7F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1CB85-3B70-4C1E-A8D7-62EED963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1D1F2-F8D8-4E3B-A96A-1BD09038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10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FC76C-B9D6-41C4-962A-8E2DA078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9F65D1-0E72-43F8-88BA-9FF186FA1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09504E-8E73-418E-A121-739A10D20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DD7C63-E1A3-4F2F-9EBA-F050DD0F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FA0EC7-5D2C-4F1E-AF77-D04B4FDE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FC2AA9-E812-4933-9924-5AA38329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7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126CD3-3D19-4DAE-9F0E-B8A7AB7C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A9DE0E-4925-4374-B87F-937F4D48E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17E1F-240D-43E3-8B31-79E8B686A9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1A014-9DC1-4025-90A5-73FCAF874DA1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B7D40-834F-436D-95AD-CB17D61A4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E2C2C-51E1-4533-8BD3-1EB3760FC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E0B16-D7AC-4F49-BDC2-CAA9B141A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02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active.hankookilbo.com/v/co2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1DB2A-BD27-47C5-B5FA-D4CDA6DAA01D}"/>
              </a:ext>
            </a:extLst>
          </p:cNvPr>
          <p:cNvSpPr txBox="1"/>
          <p:nvPr/>
        </p:nvSpPr>
        <p:spPr>
          <a:xfrm>
            <a:off x="640080" y="1200818"/>
            <a:ext cx="1097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환경의 날 기념 생태환경 교육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BCF82-DBAE-4837-B4BF-3B15301475FE}"/>
              </a:ext>
            </a:extLst>
          </p:cNvPr>
          <p:cNvSpPr txBox="1"/>
          <p:nvPr/>
        </p:nvSpPr>
        <p:spPr>
          <a:xfrm>
            <a:off x="1336015" y="5306707"/>
            <a:ext cx="9348174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대구녹색학습원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013D3F-C247-4E18-8BF4-7838D757B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5" y="2424601"/>
            <a:ext cx="2590518" cy="39013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B9D0B1-485E-4C05-91A5-AB0F525E3867}"/>
              </a:ext>
            </a:extLst>
          </p:cNvPr>
          <p:cNvSpPr/>
          <p:nvPr/>
        </p:nvSpPr>
        <p:spPr>
          <a:xfrm>
            <a:off x="2152997" y="2739302"/>
            <a:ext cx="9038058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400" dirty="0" err="1">
                <a:solidFill>
                  <a:srgbClr val="0070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탄소중립</a:t>
            </a:r>
            <a:r>
              <a:rPr lang="en-US" altLang="ko-KR" sz="44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400" dirty="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실천</a:t>
            </a:r>
            <a:r>
              <a:rPr lang="en-US" altLang="ko-KR" sz="44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으로 </a:t>
            </a:r>
            <a:r>
              <a:rPr lang="en-US" altLang="ko-KR" sz="4400" dirty="0">
                <a:solidFill>
                  <a:srgbClr val="00206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해결</a:t>
            </a:r>
            <a:r>
              <a:rPr lang="en-US" altLang="ko-KR" sz="44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하는 </a:t>
            </a:r>
            <a:r>
              <a:rPr lang="en-US" altLang="ko-KR" sz="4400" dirty="0">
                <a:solidFill>
                  <a:schemeClr val="accent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기후위기</a:t>
            </a:r>
          </a:p>
        </p:txBody>
      </p:sp>
    </p:spTree>
    <p:extLst>
      <p:ext uri="{BB962C8B-B14F-4D97-AF65-F5344CB8AC3E}">
        <p14:creationId xmlns:p14="http://schemas.microsoft.com/office/powerpoint/2010/main" val="3682438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1DB2A-BD27-47C5-B5FA-D4CDA6DAA01D}"/>
              </a:ext>
            </a:extLst>
          </p:cNvPr>
          <p:cNvSpPr txBox="1"/>
          <p:nvPr/>
        </p:nvSpPr>
        <p:spPr>
          <a:xfrm>
            <a:off x="4579115" y="2711987"/>
            <a:ext cx="7003733" cy="246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IPCC</a:t>
            </a:r>
            <a:r>
              <a:rPr lang="ko-KR" altLang="en-US" dirty="0"/>
              <a:t>의 </a:t>
            </a:r>
            <a:r>
              <a:rPr lang="en-US" altLang="ko-KR" dirty="0"/>
              <a:t>6</a:t>
            </a:r>
            <a:r>
              <a:rPr lang="ko-KR" altLang="en-US" dirty="0"/>
              <a:t>차보고서에서 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온실가스 발생의 주된 원인은 인간＂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이라고 </a:t>
            </a:r>
            <a:r>
              <a:rPr lang="en-US" altLang="ko-KR" dirty="0"/>
              <a:t>1988</a:t>
            </a:r>
            <a:r>
              <a:rPr lang="ko-KR" altLang="en-US" dirty="0"/>
              <a:t>년 이후 처음으로 단정함</a:t>
            </a:r>
            <a:r>
              <a:rPr lang="en-US" altLang="ko-KR" dirty="0"/>
              <a:t>.</a:t>
            </a:r>
          </a:p>
          <a:p>
            <a:pPr algn="r"/>
            <a:r>
              <a:rPr lang="en-US" altLang="ko-KR" sz="2400" dirty="0"/>
              <a:t>*(IPCC = </a:t>
            </a:r>
            <a:r>
              <a:rPr lang="ko-KR" altLang="en-US" sz="2400" dirty="0"/>
              <a:t>기후변화에</a:t>
            </a:r>
            <a:r>
              <a:rPr lang="en-US" altLang="ko-KR" sz="2400" dirty="0"/>
              <a:t> </a:t>
            </a:r>
            <a:r>
              <a:rPr lang="ko-KR" altLang="en-US" sz="2400" dirty="0"/>
              <a:t>관한 정부 간 협의체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6146" name="Picture 2" descr="https://www.greenpeace.org/static/planet4-korea-stateless/2021/08/c2da5d36-ipcc-6%EC%B0%A8%EB%B3%B4%EA%B3%A0%EC%84%9C-wg1-%EB%B3%B4%EA%B3%A0%EC%84%9C_resized.jpg">
            <a:extLst>
              <a:ext uri="{FF2B5EF4-FFF2-40B4-BE49-F238E27FC236}">
                <a16:creationId xmlns:a16="http://schemas.microsoft.com/office/drawing/2014/main" id="{631133BF-B272-46A9-93D2-B4ADBBEF4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2" y="2177534"/>
            <a:ext cx="3365738" cy="4145883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E92F7-9607-43C8-8F40-01554F14F6C9}"/>
              </a:ext>
            </a:extLst>
          </p:cNvPr>
          <p:cNvSpPr txBox="1"/>
          <p:nvPr/>
        </p:nvSpPr>
        <p:spPr>
          <a:xfrm>
            <a:off x="4749800" y="6138751"/>
            <a:ext cx="488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&lt;IPCC 6</a:t>
            </a:r>
            <a:r>
              <a:rPr lang="ko-KR" altLang="en-US" dirty="0"/>
              <a:t>차 보고서 제</a:t>
            </a:r>
            <a:r>
              <a:rPr lang="en-US" altLang="ko-KR" dirty="0"/>
              <a:t>1</a:t>
            </a:r>
            <a:r>
              <a:rPr lang="ko-KR" altLang="en-US" dirty="0"/>
              <a:t>실무그룹 보고서 표지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CB75B-DE10-45C9-94D8-7D6A62F25585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환경이슈 알아보기 </a:t>
            </a:r>
            <a:r>
              <a:rPr lang="en-US" altLang="ko-KR" dirty="0"/>
              <a:t>– </a:t>
            </a:r>
            <a:r>
              <a:rPr lang="ko-KR" altLang="en-US" dirty="0"/>
              <a:t>왜 </a:t>
            </a:r>
            <a:r>
              <a:rPr lang="en-US" altLang="ko-KR" dirty="0"/>
              <a:t>1.5 ℃ </a:t>
            </a:r>
            <a:r>
              <a:rPr lang="ko-KR" altLang="en-US" dirty="0"/>
              <a:t>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E5BE2-A41C-4FCF-A5C9-95613386F8F1}"/>
              </a:ext>
            </a:extLst>
          </p:cNvPr>
          <p:cNvSpPr txBox="1"/>
          <p:nvPr/>
        </p:nvSpPr>
        <p:spPr>
          <a:xfrm>
            <a:off x="485775" y="1209183"/>
            <a:ext cx="7312025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온실가스 발생의 가장 주범은 인간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23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0C65C5D-3C90-4287-986F-62D7EACD5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28" y="1570940"/>
            <a:ext cx="2814545" cy="2814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7E2B4-0F95-4C12-8DB8-C3C4252004BF}"/>
              </a:ext>
            </a:extLst>
          </p:cNvPr>
          <p:cNvSpPr txBox="1"/>
          <p:nvPr/>
        </p:nvSpPr>
        <p:spPr>
          <a:xfrm>
            <a:off x="544920" y="1302214"/>
            <a:ext cx="5427255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en-US" altLang="ko-KR" dirty="0"/>
              <a:t>1.5℃</a:t>
            </a:r>
            <a:r>
              <a:rPr lang="ko-KR" altLang="en-US" dirty="0"/>
              <a:t>의 의미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684F9-CBD3-42FE-8E4B-798B5CDC9C69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환경이슈 알아보기 </a:t>
            </a:r>
            <a:r>
              <a:rPr lang="en-US" altLang="ko-KR" dirty="0"/>
              <a:t>– </a:t>
            </a:r>
            <a:r>
              <a:rPr lang="ko-KR" altLang="en-US" dirty="0"/>
              <a:t>왜 </a:t>
            </a:r>
            <a:r>
              <a:rPr lang="en-US" altLang="ko-KR" dirty="0"/>
              <a:t>1.5 ℃ </a:t>
            </a:r>
            <a:r>
              <a:rPr lang="ko-KR" altLang="en-US" dirty="0"/>
              <a:t>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B51B51-3BAF-4975-9C5B-83FD5191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67" y="1232951"/>
            <a:ext cx="3088865" cy="3088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1DB2A-BD27-47C5-B5FA-D4CDA6DAA01D}"/>
              </a:ext>
            </a:extLst>
          </p:cNvPr>
          <p:cNvSpPr txBox="1"/>
          <p:nvPr/>
        </p:nvSpPr>
        <p:spPr>
          <a:xfrm>
            <a:off x="896028" y="4250264"/>
            <a:ext cx="10399945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en-US" altLang="ko-KR" dirty="0"/>
              <a:t>48</a:t>
            </a:r>
            <a:r>
              <a:rPr lang="ko-KR" altLang="en-US" dirty="0"/>
              <a:t>차 </a:t>
            </a:r>
            <a:r>
              <a:rPr lang="en-US" altLang="ko-KR" dirty="0"/>
              <a:t>IPCC </a:t>
            </a:r>
            <a:r>
              <a:rPr lang="ko-KR" altLang="en-US" dirty="0"/>
              <a:t>파리협정지구 온난화 </a:t>
            </a:r>
            <a:r>
              <a:rPr lang="en-US" altLang="ko-KR" dirty="0"/>
              <a:t>1.5℃ </a:t>
            </a:r>
            <a:r>
              <a:rPr lang="ko-KR" altLang="en-US" dirty="0"/>
              <a:t>특별보고서 채택 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D03B8D-5494-400D-AB2D-037F9ED35282}"/>
              </a:ext>
            </a:extLst>
          </p:cNvPr>
          <p:cNvSpPr/>
          <p:nvPr/>
        </p:nvSpPr>
        <p:spPr>
          <a:xfrm>
            <a:off x="187569" y="5902258"/>
            <a:ext cx="11816862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지구 평균 온도 상승을 </a:t>
            </a:r>
            <a:r>
              <a:rPr lang="en-US" altLang="ko-KR" sz="32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1.5℃</a:t>
            </a:r>
            <a:r>
              <a:rPr lang="ko-KR" altLang="en-US" sz="32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이하로 막지 않으면 큰 피해가 발생해요</a:t>
            </a:r>
            <a:r>
              <a:rPr lang="en-US" altLang="ko-KR" sz="32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3200" dirty="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5551C-ADA0-4BE9-A76D-B29D45842605}"/>
              </a:ext>
            </a:extLst>
          </p:cNvPr>
          <p:cNvSpPr txBox="1"/>
          <p:nvPr/>
        </p:nvSpPr>
        <p:spPr>
          <a:xfrm>
            <a:off x="358342" y="4979933"/>
            <a:ext cx="11317842" cy="106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dist"/>
            <a:r>
              <a:rPr lang="ko-KR" altLang="en-US" sz="2500" dirty="0"/>
              <a:t>지구 평균 온도 상승을 </a:t>
            </a:r>
            <a:r>
              <a:rPr lang="en-US" altLang="ko-KR" sz="2500" dirty="0"/>
              <a:t>1.5℃ </a:t>
            </a:r>
            <a:r>
              <a:rPr lang="ko-KR" altLang="en-US" sz="2500" dirty="0"/>
              <a:t>이하로 막기위해 각 나라별 온실가스 감축목표를 수립해</a:t>
            </a:r>
            <a:endParaRPr lang="en-US" altLang="ko-KR" sz="2500" dirty="0"/>
          </a:p>
          <a:p>
            <a:pPr algn="l"/>
            <a:r>
              <a:rPr lang="ko-KR" altLang="en-US" sz="2500" spc="300" dirty="0"/>
              <a:t>실천하도록 약속</a:t>
            </a:r>
            <a:endParaRPr lang="en-US" altLang="ko-KR" sz="2500" spc="300" dirty="0"/>
          </a:p>
        </p:txBody>
      </p:sp>
    </p:spTree>
    <p:extLst>
      <p:ext uri="{BB962C8B-B14F-4D97-AF65-F5344CB8AC3E}">
        <p14:creationId xmlns:p14="http://schemas.microsoft.com/office/powerpoint/2010/main" val="271992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C2E4D1-8DDB-40C8-A133-DB5C97846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4" y="2405417"/>
            <a:ext cx="2768826" cy="2768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6DCB88-BA0D-41BE-B011-0F913E03C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63" y="2405417"/>
            <a:ext cx="2768826" cy="27688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D12ED6-D2B3-48E4-9942-7C3BCA7CC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63" y="2034540"/>
            <a:ext cx="3139703" cy="31397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19749D-229A-425F-A0EB-711B784DD95A}"/>
              </a:ext>
            </a:extLst>
          </p:cNvPr>
          <p:cNvSpPr txBox="1"/>
          <p:nvPr/>
        </p:nvSpPr>
        <p:spPr>
          <a:xfrm>
            <a:off x="1204504" y="5174243"/>
            <a:ext cx="180934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ctr"/>
            <a:r>
              <a:rPr lang="ko-KR" altLang="en-US" dirty="0"/>
              <a:t>홍수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0771D2-8644-43D8-9E1E-90F888A5C07C}"/>
              </a:ext>
            </a:extLst>
          </p:cNvPr>
          <p:cNvSpPr txBox="1"/>
          <p:nvPr/>
        </p:nvSpPr>
        <p:spPr>
          <a:xfrm>
            <a:off x="4969603" y="5174242"/>
            <a:ext cx="180934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ctr"/>
            <a:r>
              <a:rPr lang="ko-KR" altLang="en-US" dirty="0"/>
              <a:t>가뭄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3B5247-6233-4C1D-87BF-67C48F8F2AA1}"/>
              </a:ext>
            </a:extLst>
          </p:cNvPr>
          <p:cNvSpPr txBox="1"/>
          <p:nvPr/>
        </p:nvSpPr>
        <p:spPr>
          <a:xfrm>
            <a:off x="8920141" y="5101402"/>
            <a:ext cx="180934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ctr"/>
            <a:r>
              <a:rPr lang="ko-KR" altLang="en-US" dirty="0"/>
              <a:t>태풍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F93BA-C773-44D8-A8C9-4EEBDAF704F5}"/>
              </a:ext>
            </a:extLst>
          </p:cNvPr>
          <p:cNvSpPr txBox="1"/>
          <p:nvPr/>
        </p:nvSpPr>
        <p:spPr>
          <a:xfrm>
            <a:off x="1785845" y="5909669"/>
            <a:ext cx="8620311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각종 기상 이변현상으로 </a:t>
            </a:r>
            <a:r>
              <a:rPr lang="ko-KR" altLang="en-US"/>
              <a:t>인한 인적</a:t>
            </a:r>
            <a:r>
              <a:rPr lang="en-US" altLang="ko-KR" dirty="0"/>
              <a:t>, </a:t>
            </a:r>
            <a:r>
              <a:rPr lang="ko-KR" altLang="en-US" dirty="0"/>
              <a:t>재산 피해 발생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C1ABD2-40D3-478B-8756-93FF82BAEBC5}"/>
              </a:ext>
            </a:extLst>
          </p:cNvPr>
          <p:cNvSpPr txBox="1"/>
          <p:nvPr/>
        </p:nvSpPr>
        <p:spPr>
          <a:xfrm>
            <a:off x="470535" y="35623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기후 위기와 </a:t>
            </a:r>
            <a:r>
              <a:rPr lang="ko-KR" altLang="en-US" dirty="0"/>
              <a:t>관련된 다양한 문제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33890C-E112-44DB-93FC-59ECF5DCA4F1}"/>
              </a:ext>
            </a:extLst>
          </p:cNvPr>
          <p:cNvSpPr txBox="1"/>
          <p:nvPr/>
        </p:nvSpPr>
        <p:spPr>
          <a:xfrm>
            <a:off x="516075" y="1214782"/>
            <a:ext cx="840406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ko-KR" altLang="en-US" dirty="0"/>
              <a:t>우리에게 닥쳐올 피해 </a:t>
            </a:r>
            <a:r>
              <a:rPr lang="en-US" altLang="ko-KR" dirty="0"/>
              <a:t>: </a:t>
            </a:r>
            <a:r>
              <a:rPr lang="ko-KR" altLang="en-US" dirty="0"/>
              <a:t>전세계적 기상 이변 현상</a:t>
            </a:r>
          </a:p>
        </p:txBody>
      </p:sp>
    </p:spTree>
    <p:extLst>
      <p:ext uri="{BB962C8B-B14F-4D97-AF65-F5344CB8AC3E}">
        <p14:creationId xmlns:p14="http://schemas.microsoft.com/office/powerpoint/2010/main" val="300948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0E0AA72-4313-4D5B-AE8A-884BD145158C}"/>
              </a:ext>
            </a:extLst>
          </p:cNvPr>
          <p:cNvSpPr txBox="1"/>
          <p:nvPr/>
        </p:nvSpPr>
        <p:spPr>
          <a:xfrm>
            <a:off x="285750" y="5220425"/>
            <a:ext cx="11563350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dirty="0"/>
              <a:t>바이러스가 증식 하기 좋은 환경으로 변화</a:t>
            </a:r>
            <a:endParaRPr lang="en-US" altLang="ko-KR" dirty="0"/>
          </a:p>
          <a:p>
            <a:pPr algn="l"/>
            <a:r>
              <a:rPr lang="ko-KR" altLang="en-US" dirty="0"/>
              <a:t>야생동물들의 서식지가 줄어듦에 따라 </a:t>
            </a:r>
            <a:r>
              <a:rPr lang="ko-KR" altLang="en-US" spc="-150" dirty="0"/>
              <a:t>인간과 접촉↑ 인수공통감염병↑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D63983D-09EB-4BE7-A066-7FB14AD9C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25" y="2218335"/>
            <a:ext cx="1951628" cy="1951628"/>
          </a:xfrm>
          <a:prstGeom prst="rect">
            <a:avLst/>
          </a:prstGeom>
        </p:spPr>
      </p:pic>
      <p:pic>
        <p:nvPicPr>
          <p:cNvPr id="4098" name="Picture 2" descr="인수공통감염병, 포유류에게 더 위험하다? – Sciencetimes">
            <a:extLst>
              <a:ext uri="{FF2B5EF4-FFF2-40B4-BE49-F238E27FC236}">
                <a16:creationId xmlns:a16="http://schemas.microsoft.com/office/drawing/2014/main" id="{BCDB5E61-F3B3-47F8-B3E1-F59E9444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652" y="1608444"/>
            <a:ext cx="3284760" cy="292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B9D859-008B-43D9-9514-A4D2B673C05D}"/>
              </a:ext>
            </a:extLst>
          </p:cNvPr>
          <p:cNvSpPr txBox="1"/>
          <p:nvPr/>
        </p:nvSpPr>
        <p:spPr>
          <a:xfrm>
            <a:off x="847857" y="4313313"/>
            <a:ext cx="255147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바이러스 증식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BABB8-827B-4035-B185-FE1B22B80111}"/>
              </a:ext>
            </a:extLst>
          </p:cNvPr>
          <p:cNvSpPr txBox="1"/>
          <p:nvPr/>
        </p:nvSpPr>
        <p:spPr>
          <a:xfrm>
            <a:off x="7741269" y="4262671"/>
            <a:ext cx="3895525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인수공통감염병 발생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89A12C-5871-4337-BC8D-F98C3727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80" y="2106146"/>
            <a:ext cx="1984578" cy="1984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1827CE-F160-4901-AFA5-985005C541D4}"/>
              </a:ext>
            </a:extLst>
          </p:cNvPr>
          <p:cNvSpPr txBox="1"/>
          <p:nvPr/>
        </p:nvSpPr>
        <p:spPr>
          <a:xfrm>
            <a:off x="4147424" y="4262671"/>
            <a:ext cx="3066618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질병 매개체 증가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B4262B-611B-42D5-83C1-7C47F963A512}"/>
              </a:ext>
            </a:extLst>
          </p:cNvPr>
          <p:cNvSpPr txBox="1"/>
          <p:nvPr/>
        </p:nvSpPr>
        <p:spPr>
          <a:xfrm>
            <a:off x="489036" y="1187982"/>
            <a:ext cx="1042926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우리에게 닥쳐올 피해 </a:t>
            </a:r>
            <a:r>
              <a:rPr lang="en-US" altLang="ko-KR" dirty="0"/>
              <a:t>: </a:t>
            </a:r>
            <a:r>
              <a:rPr lang="ko-KR" altLang="en-US" dirty="0" err="1"/>
              <a:t>감염병</a:t>
            </a:r>
            <a:r>
              <a:rPr lang="en-US" altLang="ko-KR" dirty="0"/>
              <a:t>,</a:t>
            </a:r>
            <a:r>
              <a:rPr lang="ko-KR" altLang="en-US" dirty="0"/>
              <a:t> 전염병의 증가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D7379-071F-4EF4-A8E8-F8DA37CB7EC0}"/>
              </a:ext>
            </a:extLst>
          </p:cNvPr>
          <p:cNvSpPr txBox="1"/>
          <p:nvPr/>
        </p:nvSpPr>
        <p:spPr>
          <a:xfrm>
            <a:off x="470535" y="35623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기후 위기와 </a:t>
            </a:r>
            <a:r>
              <a:rPr lang="ko-KR" altLang="en-US" dirty="0"/>
              <a:t>관련된 다양한 문제</a:t>
            </a:r>
          </a:p>
        </p:txBody>
      </p:sp>
    </p:spTree>
    <p:extLst>
      <p:ext uri="{BB962C8B-B14F-4D97-AF65-F5344CB8AC3E}">
        <p14:creationId xmlns:p14="http://schemas.microsoft.com/office/powerpoint/2010/main" val="3718120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A5A8FC-40A4-44D0-BE3B-FD6BA093C57B}"/>
              </a:ext>
            </a:extLst>
          </p:cNvPr>
          <p:cNvSpPr txBox="1"/>
          <p:nvPr/>
        </p:nvSpPr>
        <p:spPr>
          <a:xfrm>
            <a:off x="1282848" y="5753197"/>
            <a:ext cx="9348174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지구가 뜨거워 질수록 우리는 배가 고파집니다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FE2AB2-C3AF-4B08-9A7E-B1B951E6EA15}"/>
              </a:ext>
            </a:extLst>
          </p:cNvPr>
          <p:cNvGrpSpPr/>
          <p:nvPr/>
        </p:nvGrpSpPr>
        <p:grpSpPr>
          <a:xfrm>
            <a:off x="1173480" y="2298672"/>
            <a:ext cx="1955700" cy="1955700"/>
            <a:chOff x="1234440" y="1473300"/>
            <a:chExt cx="1955700" cy="19557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33FB321-72BC-40F0-8E6E-95A5DBC6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770" y="1729630"/>
              <a:ext cx="1443040" cy="1443040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8721CC1-C3EA-4179-9BFE-E587197A6D5C}"/>
                </a:ext>
              </a:extLst>
            </p:cNvPr>
            <p:cNvSpPr/>
            <p:nvPr/>
          </p:nvSpPr>
          <p:spPr>
            <a:xfrm>
              <a:off x="1234440" y="1473300"/>
              <a:ext cx="1955700" cy="1955700"/>
            </a:xfrm>
            <a:prstGeom prst="ellipse">
              <a:avLst/>
            </a:prstGeom>
            <a:noFill/>
            <a:ln w="63500">
              <a:solidFill>
                <a:srgbClr val="3B9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B5F6B87-FCD7-4392-AC69-5CA11608A52E}"/>
              </a:ext>
            </a:extLst>
          </p:cNvPr>
          <p:cNvGrpSpPr/>
          <p:nvPr/>
        </p:nvGrpSpPr>
        <p:grpSpPr>
          <a:xfrm>
            <a:off x="3819817" y="2298672"/>
            <a:ext cx="1955700" cy="1955700"/>
            <a:chOff x="3825240" y="1473300"/>
            <a:chExt cx="1955700" cy="19557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4E3FDF0-4A23-4E3C-A418-E403CC43757E}"/>
                </a:ext>
              </a:extLst>
            </p:cNvPr>
            <p:cNvSpPr/>
            <p:nvPr/>
          </p:nvSpPr>
          <p:spPr>
            <a:xfrm>
              <a:off x="3825240" y="1473300"/>
              <a:ext cx="1955700" cy="1955700"/>
            </a:xfrm>
            <a:prstGeom prst="ellipse">
              <a:avLst/>
            </a:prstGeom>
            <a:noFill/>
            <a:ln w="63500">
              <a:solidFill>
                <a:srgbClr val="3B9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1312013-5602-4CBF-AB24-1662C337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570" y="1729630"/>
              <a:ext cx="1443040" cy="144304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FB20A34-1BDE-462A-B662-952C1F59F8A6}"/>
              </a:ext>
            </a:extLst>
          </p:cNvPr>
          <p:cNvGrpSpPr/>
          <p:nvPr/>
        </p:nvGrpSpPr>
        <p:grpSpPr>
          <a:xfrm>
            <a:off x="6506593" y="2298672"/>
            <a:ext cx="1955700" cy="1955700"/>
            <a:chOff x="6492242" y="1516046"/>
            <a:chExt cx="1955700" cy="19557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C38CE46-1873-4F22-951D-839164BD5653}"/>
                </a:ext>
              </a:extLst>
            </p:cNvPr>
            <p:cNvSpPr/>
            <p:nvPr/>
          </p:nvSpPr>
          <p:spPr>
            <a:xfrm>
              <a:off x="6492242" y="1516046"/>
              <a:ext cx="1955700" cy="1955700"/>
            </a:xfrm>
            <a:prstGeom prst="ellipse">
              <a:avLst/>
            </a:prstGeom>
            <a:noFill/>
            <a:ln w="63500">
              <a:solidFill>
                <a:srgbClr val="3B9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D563285-1296-4ABA-8D35-66470C5F7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226" y="1888030"/>
              <a:ext cx="1211733" cy="1211733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B5CFD10-3A23-45A6-831A-65A011E1BFB7}"/>
              </a:ext>
            </a:extLst>
          </p:cNvPr>
          <p:cNvGrpSpPr/>
          <p:nvPr/>
        </p:nvGrpSpPr>
        <p:grpSpPr>
          <a:xfrm>
            <a:off x="9357364" y="2298672"/>
            <a:ext cx="1955700" cy="1955700"/>
            <a:chOff x="9159244" y="1422372"/>
            <a:chExt cx="1955700" cy="19557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A273BC9-A27D-40D5-8B4B-E06123E4B295}"/>
                </a:ext>
              </a:extLst>
            </p:cNvPr>
            <p:cNvSpPr/>
            <p:nvPr/>
          </p:nvSpPr>
          <p:spPr>
            <a:xfrm>
              <a:off x="9159244" y="1422372"/>
              <a:ext cx="1955700" cy="1955700"/>
            </a:xfrm>
            <a:prstGeom prst="ellipse">
              <a:avLst/>
            </a:prstGeom>
            <a:noFill/>
            <a:ln w="63500">
              <a:solidFill>
                <a:srgbClr val="3B9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CFE997E-DB73-4BFD-8DAF-57FD40FF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067" y="1722195"/>
              <a:ext cx="1356055" cy="135605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4595AE4-FC07-4AFF-A297-4CC93FA8417E}"/>
              </a:ext>
            </a:extLst>
          </p:cNvPr>
          <p:cNvSpPr txBox="1"/>
          <p:nvPr/>
        </p:nvSpPr>
        <p:spPr>
          <a:xfrm>
            <a:off x="1246657" y="4431285"/>
            <a:ext cx="180934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밀 </a:t>
            </a:r>
            <a:r>
              <a:rPr lang="en-US" altLang="ko-KR" dirty="0"/>
              <a:t>6%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CD526A-FFEC-4802-BA3B-C620F8669092}"/>
              </a:ext>
            </a:extLst>
          </p:cNvPr>
          <p:cNvSpPr txBox="1"/>
          <p:nvPr/>
        </p:nvSpPr>
        <p:spPr>
          <a:xfrm>
            <a:off x="3892994" y="4431285"/>
            <a:ext cx="180934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쌀 </a:t>
            </a:r>
            <a:r>
              <a:rPr lang="en-US" altLang="ko-KR" dirty="0"/>
              <a:t>3.2%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6C56C3-B489-40EC-8A84-1C4299F0343E}"/>
              </a:ext>
            </a:extLst>
          </p:cNvPr>
          <p:cNvSpPr txBox="1"/>
          <p:nvPr/>
        </p:nvSpPr>
        <p:spPr>
          <a:xfrm>
            <a:off x="6250052" y="4431285"/>
            <a:ext cx="2468782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옥수수 </a:t>
            </a:r>
            <a:r>
              <a:rPr lang="en-US" altLang="ko-KR" dirty="0"/>
              <a:t>7.4%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A06E4E-D740-450A-A202-82A90C84A023}"/>
              </a:ext>
            </a:extLst>
          </p:cNvPr>
          <p:cNvSpPr txBox="1"/>
          <p:nvPr/>
        </p:nvSpPr>
        <p:spPr>
          <a:xfrm>
            <a:off x="9430541" y="4431285"/>
            <a:ext cx="180934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콩 </a:t>
            </a:r>
            <a:r>
              <a:rPr lang="en-US" altLang="ko-KR" dirty="0"/>
              <a:t>3.1%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F0A834-4833-4988-B437-8FE1C7293885}"/>
              </a:ext>
            </a:extLst>
          </p:cNvPr>
          <p:cNvSpPr txBox="1"/>
          <p:nvPr/>
        </p:nvSpPr>
        <p:spPr>
          <a:xfrm>
            <a:off x="487708" y="1241488"/>
            <a:ext cx="1042926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우리에게 닥쳐올 피해 </a:t>
            </a:r>
            <a:r>
              <a:rPr lang="en-US" altLang="ko-KR" dirty="0"/>
              <a:t>: </a:t>
            </a:r>
            <a:r>
              <a:rPr lang="ko-KR" altLang="en-US" dirty="0"/>
              <a:t>주요 농작물 수확량 감소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01B44-7B66-4EAF-929A-8EF1F49B6C06}"/>
              </a:ext>
            </a:extLst>
          </p:cNvPr>
          <p:cNvSpPr txBox="1"/>
          <p:nvPr/>
        </p:nvSpPr>
        <p:spPr>
          <a:xfrm>
            <a:off x="470535" y="35623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기후 위기와 </a:t>
            </a:r>
            <a:r>
              <a:rPr lang="ko-KR" altLang="en-US" dirty="0"/>
              <a:t>관련된 다양한 문제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2755079" y="4563351"/>
            <a:ext cx="590204" cy="69557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11148233" y="4554193"/>
            <a:ext cx="590204" cy="69557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8605898" y="4554194"/>
            <a:ext cx="590204" cy="69557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5599097" y="4554193"/>
            <a:ext cx="590204" cy="69557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0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F64F93BA-C773-44D8-A8C9-4EEBDAF704F5}"/>
              </a:ext>
            </a:extLst>
          </p:cNvPr>
          <p:cNvSpPr txBox="1"/>
          <p:nvPr/>
        </p:nvSpPr>
        <p:spPr>
          <a:xfrm>
            <a:off x="762977" y="5643218"/>
            <a:ext cx="10680358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사람들이 살 수 없는 땅</a:t>
            </a:r>
            <a:r>
              <a:rPr lang="en-US" altLang="ko-KR" dirty="0"/>
              <a:t>! </a:t>
            </a:r>
            <a:r>
              <a:rPr lang="ko-KR" altLang="en-US" dirty="0"/>
              <a:t>국제 분쟁의 원인이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33890C-E112-44DB-93FC-59ECF5DCA4F1}"/>
              </a:ext>
            </a:extLst>
          </p:cNvPr>
          <p:cNvSpPr txBox="1"/>
          <p:nvPr/>
        </p:nvSpPr>
        <p:spPr>
          <a:xfrm>
            <a:off x="516075" y="1214782"/>
            <a:ext cx="1042926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우리에게 닥쳐올 피해 </a:t>
            </a:r>
            <a:r>
              <a:rPr lang="en-US" altLang="ko-KR" dirty="0"/>
              <a:t>: </a:t>
            </a:r>
            <a:r>
              <a:rPr lang="ko-KR" altLang="en-US" dirty="0"/>
              <a:t>기후 난민의 발생</a:t>
            </a:r>
          </a:p>
        </p:txBody>
      </p:sp>
      <p:pic>
        <p:nvPicPr>
          <p:cNvPr id="1026" name="Picture 2" descr="급증하는 기후난민, 누가 책임져줄 것인가">
            <a:extLst>
              <a:ext uri="{FF2B5EF4-FFF2-40B4-BE49-F238E27FC236}">
                <a16:creationId xmlns:a16="http://schemas.microsoft.com/office/drawing/2014/main" id="{A8868E0D-A909-8E61-5B9E-05777E2B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2026229"/>
            <a:ext cx="5468937" cy="3281362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기후난민, 우리가 만들었습니다">
            <a:extLst>
              <a:ext uri="{FF2B5EF4-FFF2-40B4-BE49-F238E27FC236}">
                <a16:creationId xmlns:a16="http://schemas.microsoft.com/office/drawing/2014/main" id="{BC45A842-BEA0-4EBC-03D2-35A8BCC3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937908"/>
            <a:ext cx="4605090" cy="3458004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B37BA-1102-4037-9022-291B293D1B40}"/>
              </a:ext>
            </a:extLst>
          </p:cNvPr>
          <p:cNvSpPr txBox="1"/>
          <p:nvPr/>
        </p:nvSpPr>
        <p:spPr>
          <a:xfrm>
            <a:off x="470535" y="35623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기후 위기와 </a:t>
            </a:r>
            <a:r>
              <a:rPr lang="ko-KR" altLang="en-US" dirty="0"/>
              <a:t>관련된 다양한 문제</a:t>
            </a:r>
          </a:p>
        </p:txBody>
      </p:sp>
    </p:spTree>
    <p:extLst>
      <p:ext uri="{BB962C8B-B14F-4D97-AF65-F5344CB8AC3E}">
        <p14:creationId xmlns:p14="http://schemas.microsoft.com/office/powerpoint/2010/main" val="2526880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94D9D96-E679-46C4-ADD7-CBBF1AACD50C}"/>
              </a:ext>
            </a:extLst>
          </p:cNvPr>
          <p:cNvSpPr txBox="1"/>
          <p:nvPr/>
        </p:nvSpPr>
        <p:spPr>
          <a:xfrm>
            <a:off x="941502" y="5641483"/>
            <a:ext cx="10625658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인간도 멸종위기종이 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DE1A5D-1F08-401C-945B-6723FABE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83" y="2508488"/>
            <a:ext cx="1977543" cy="1977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808CD1-D64E-4094-B097-3B687DCFD67C}"/>
              </a:ext>
            </a:extLst>
          </p:cNvPr>
          <p:cNvSpPr txBox="1"/>
          <p:nvPr/>
        </p:nvSpPr>
        <p:spPr>
          <a:xfrm>
            <a:off x="1093903" y="4431285"/>
            <a:ext cx="226658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 err="1"/>
              <a:t>뱅갈</a:t>
            </a:r>
            <a:r>
              <a:rPr lang="ko-KR" altLang="en-US" dirty="0"/>
              <a:t> 호랑이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709B83-E31D-44E1-AAB0-B1A5C0A82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5821" y="2440508"/>
            <a:ext cx="2113505" cy="2113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11785-A7C5-43DE-A690-04B9242BBA3B}"/>
              </a:ext>
            </a:extLst>
          </p:cNvPr>
          <p:cNvSpPr txBox="1"/>
          <p:nvPr/>
        </p:nvSpPr>
        <p:spPr>
          <a:xfrm>
            <a:off x="3957900" y="4431285"/>
            <a:ext cx="180934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바다 거북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1C5F2D-56DF-42E9-AFA9-44491B92E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41" y="2463927"/>
            <a:ext cx="1976984" cy="1976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764238-B634-4B4C-9A8C-D53151A62107}"/>
              </a:ext>
            </a:extLst>
          </p:cNvPr>
          <p:cNvSpPr txBox="1"/>
          <p:nvPr/>
        </p:nvSpPr>
        <p:spPr>
          <a:xfrm>
            <a:off x="6516742" y="4431285"/>
            <a:ext cx="2468782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팬더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586387-49C4-436F-BDC0-E33991F1C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07" y="2576309"/>
            <a:ext cx="1569415" cy="1569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0DCE54-1076-4435-8481-1A310617F8CA}"/>
              </a:ext>
            </a:extLst>
          </p:cNvPr>
          <p:cNvSpPr txBox="1"/>
          <p:nvPr/>
        </p:nvSpPr>
        <p:spPr>
          <a:xfrm>
            <a:off x="9582941" y="4431285"/>
            <a:ext cx="180934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산호초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A87DAB-527B-4A58-B842-607A8F4F6298}"/>
              </a:ext>
            </a:extLst>
          </p:cNvPr>
          <p:cNvSpPr txBox="1"/>
          <p:nvPr/>
        </p:nvSpPr>
        <p:spPr>
          <a:xfrm>
            <a:off x="552614" y="1167947"/>
            <a:ext cx="1042926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우리에게 닥쳐올 피해 </a:t>
            </a:r>
            <a:r>
              <a:rPr lang="en-US" altLang="ko-KR" dirty="0"/>
              <a:t>: </a:t>
            </a:r>
            <a:r>
              <a:rPr lang="ko-KR" altLang="en-US" dirty="0"/>
              <a:t>지구상의 생물 멸종 위기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A0AD5-45FB-4A19-872F-F8AD35FD620C}"/>
              </a:ext>
            </a:extLst>
          </p:cNvPr>
          <p:cNvSpPr txBox="1"/>
          <p:nvPr/>
        </p:nvSpPr>
        <p:spPr>
          <a:xfrm>
            <a:off x="470535" y="35623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기후 위기와 </a:t>
            </a:r>
            <a:r>
              <a:rPr lang="ko-KR" altLang="en-US" dirty="0"/>
              <a:t>관련된 다양한 문제</a:t>
            </a:r>
          </a:p>
        </p:txBody>
      </p:sp>
    </p:spTree>
    <p:extLst>
      <p:ext uri="{BB962C8B-B14F-4D97-AF65-F5344CB8AC3E}">
        <p14:creationId xmlns:p14="http://schemas.microsoft.com/office/powerpoint/2010/main" val="121592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2A87DAB-527B-4A58-B842-607A8F4F6298}"/>
              </a:ext>
            </a:extLst>
          </p:cNvPr>
          <p:cNvSpPr txBox="1"/>
          <p:nvPr/>
        </p:nvSpPr>
        <p:spPr>
          <a:xfrm>
            <a:off x="552614" y="1167947"/>
            <a:ext cx="8919632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1"/>
                </a:solidFill>
              </a:rPr>
              <a:t>하지만 지구의 온도 상승을 </a:t>
            </a:r>
            <a:r>
              <a:rPr lang="en-US" altLang="ko-KR" dirty="0">
                <a:solidFill>
                  <a:schemeClr val="accent1"/>
                </a:solidFill>
              </a:rPr>
              <a:t>1.5 ℃ </a:t>
            </a:r>
            <a:r>
              <a:rPr lang="ko-KR" altLang="en-US" dirty="0">
                <a:solidFill>
                  <a:schemeClr val="accent1"/>
                </a:solidFill>
              </a:rPr>
              <a:t>이하로 줄인다면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F355781-70CB-4276-955D-E3E183F5B946}"/>
              </a:ext>
            </a:extLst>
          </p:cNvPr>
          <p:cNvGrpSpPr/>
          <p:nvPr/>
        </p:nvGrpSpPr>
        <p:grpSpPr>
          <a:xfrm>
            <a:off x="742002" y="2083318"/>
            <a:ext cx="2692684" cy="3620693"/>
            <a:chOff x="1720653" y="2036426"/>
            <a:chExt cx="2692684" cy="36206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219D6F-4D81-498C-B4F3-7A5071622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0662" y="2881459"/>
              <a:ext cx="2032667" cy="2032667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2F82569-0ACF-42BE-ABBC-5DE1AE44BE10}"/>
                </a:ext>
              </a:extLst>
            </p:cNvPr>
            <p:cNvGrpSpPr/>
            <p:nvPr/>
          </p:nvGrpSpPr>
          <p:grpSpPr>
            <a:xfrm>
              <a:off x="1720653" y="2036426"/>
              <a:ext cx="2692684" cy="695575"/>
              <a:chOff x="1747041" y="2012980"/>
              <a:chExt cx="2692684" cy="69557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D76D493-61F4-49A4-A967-E6846189D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1747041" y="2012980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0D50371-0F18-47EA-A694-914691B14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2085827" y="2012980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47A2A7D-BFD3-4132-8D70-A0857700D9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2424613" y="2012980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1D81FC4-F09F-4B7F-B03B-091393DE4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2763399" y="2012980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CF771C6-64BD-49BB-86F0-47B9895A73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3102185" y="2012980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9CDE2DF-920D-4480-B94E-3E1698CB77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3440971" y="2012980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CEBEBDD-33A5-4573-8B07-6342685DA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3779757" y="2012980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1F1A78B-0B13-4369-AA00-A7410D89E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4118544" y="2012980"/>
                <a:ext cx="321181" cy="695575"/>
              </a:xfrm>
              <a:prstGeom prst="rect">
                <a:avLst/>
              </a:prstGeom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F84B500-1B79-410C-911F-16769753CB04}"/>
                </a:ext>
              </a:extLst>
            </p:cNvPr>
            <p:cNvGrpSpPr/>
            <p:nvPr/>
          </p:nvGrpSpPr>
          <p:grpSpPr>
            <a:xfrm>
              <a:off x="1720653" y="4961544"/>
              <a:ext cx="2692684" cy="695575"/>
              <a:chOff x="1705990" y="5210146"/>
              <a:chExt cx="2692684" cy="69557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5937EF0-E81E-4417-89C3-DD3EB0E7C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1705990" y="5210146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BC6BFAD-4EBB-460C-AB10-A5E9DAD965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2044776" y="5210146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7BCA8F6-E8C1-4784-8305-319D1ED51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2383562" y="5210146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839FA49-3029-4318-AD2A-3BFA7AFF5B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2722348" y="5210146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6FC8163-361C-48FD-99DA-1E4978765A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3061134" y="5210146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3CCD632-24F6-427D-A035-ED9C0354E2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3399920" y="5210146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1DC9C00-30D4-4A2B-A615-DCBF0E0A6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3738706" y="5210146"/>
                <a:ext cx="321181" cy="695575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029537A-466C-4E44-9F39-01A1D81BA3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45" t="5884" r="29324" b="6124"/>
              <a:stretch/>
            </p:blipFill>
            <p:spPr>
              <a:xfrm>
                <a:off x="4077493" y="5210146"/>
                <a:ext cx="321181" cy="695575"/>
              </a:xfrm>
              <a:prstGeom prst="rect">
                <a:avLst/>
              </a:prstGeom>
            </p:spPr>
          </p:pic>
        </p:grpSp>
      </p:grp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36AE15A-0E01-4D3A-BD61-D90680A81BE6}"/>
              </a:ext>
            </a:extLst>
          </p:cNvPr>
          <p:cNvSpPr/>
          <p:nvPr/>
        </p:nvSpPr>
        <p:spPr>
          <a:xfrm>
            <a:off x="3555301" y="2949957"/>
            <a:ext cx="293077" cy="188741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6B9C62-55AF-47B8-8FFE-028B3EFCCEE0}"/>
              </a:ext>
            </a:extLst>
          </p:cNvPr>
          <p:cNvSpPr txBox="1"/>
          <p:nvPr/>
        </p:nvSpPr>
        <p:spPr>
          <a:xfrm>
            <a:off x="-23917" y="5796900"/>
            <a:ext cx="4429693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물부족 인구 </a:t>
            </a:r>
            <a:r>
              <a:rPr lang="en-US" altLang="ko-KR" dirty="0"/>
              <a:t>50% </a:t>
            </a:r>
            <a:r>
              <a:rPr lang="ko-KR" altLang="en-US" dirty="0"/>
              <a:t>감소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CB0314-7532-4A3F-9CE6-C2264FCF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20" y="2153158"/>
            <a:ext cx="2855278" cy="28552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380EC6-56F4-41F4-BE7A-75792FBE40E4}"/>
              </a:ext>
            </a:extLst>
          </p:cNvPr>
          <p:cNvSpPr txBox="1"/>
          <p:nvPr/>
        </p:nvSpPr>
        <p:spPr>
          <a:xfrm>
            <a:off x="4411658" y="5050200"/>
            <a:ext cx="34586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/>
              <a:t>해수면 상승으로</a:t>
            </a:r>
            <a:endParaRPr lang="en-US" altLang="ko-KR" sz="2800" dirty="0"/>
          </a:p>
          <a:p>
            <a:pPr>
              <a:lnSpc>
                <a:spcPct val="100000"/>
              </a:lnSpc>
            </a:pPr>
            <a:r>
              <a:rPr lang="ko-KR" altLang="en-US" sz="2800" dirty="0"/>
              <a:t>인한 위험 노출 인구</a:t>
            </a:r>
            <a:endParaRPr lang="en-US" altLang="ko-KR" sz="2800" dirty="0"/>
          </a:p>
          <a:p>
            <a:pPr>
              <a:lnSpc>
                <a:spcPct val="100000"/>
              </a:lnSpc>
            </a:pPr>
            <a:r>
              <a:rPr lang="ko-KR" altLang="en-US" sz="3600" dirty="0" err="1"/>
              <a:t>천만명</a:t>
            </a:r>
            <a:r>
              <a:rPr lang="ko-KR" altLang="en-US" sz="2800" dirty="0"/>
              <a:t> 감소 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3D311BF-EEFC-494E-B897-82B7D865D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35" y="2211773"/>
            <a:ext cx="2917138" cy="29171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F46FF1-201F-4A7D-8201-DCB8548EDF18}"/>
              </a:ext>
            </a:extLst>
          </p:cNvPr>
          <p:cNvSpPr txBox="1"/>
          <p:nvPr/>
        </p:nvSpPr>
        <p:spPr>
          <a:xfrm>
            <a:off x="8280274" y="5105442"/>
            <a:ext cx="3458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/>
              <a:t>작물수확량 감소위험</a:t>
            </a:r>
            <a:endParaRPr lang="en-US" altLang="ko-KR" sz="2800" dirty="0"/>
          </a:p>
          <a:p>
            <a:pPr>
              <a:lnSpc>
                <a:spcPct val="100000"/>
              </a:lnSpc>
            </a:pPr>
            <a:r>
              <a:rPr lang="ko-KR" altLang="en-US" sz="3600" dirty="0">
                <a:solidFill>
                  <a:srgbClr val="FF0000"/>
                </a:solidFill>
              </a:rPr>
              <a:t>          </a:t>
            </a:r>
            <a:r>
              <a:rPr lang="ko-KR" altLang="en-US" sz="2800" dirty="0"/>
              <a:t>감소 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9E3A713-EA24-4FB8-AB97-219DD5AD5D39}"/>
              </a:ext>
            </a:extLst>
          </p:cNvPr>
          <p:cNvGrpSpPr/>
          <p:nvPr/>
        </p:nvGrpSpPr>
        <p:grpSpPr>
          <a:xfrm>
            <a:off x="9356893" y="5518469"/>
            <a:ext cx="652682" cy="1039836"/>
            <a:chOff x="9528448" y="-938962"/>
            <a:chExt cx="652682" cy="10398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C697D1-C9E8-468E-BE53-94F841AED1D9}"/>
                </a:ext>
              </a:extLst>
            </p:cNvPr>
            <p:cNvSpPr txBox="1"/>
            <p:nvPr/>
          </p:nvSpPr>
          <p:spPr>
            <a:xfrm>
              <a:off x="9528448" y="-938962"/>
              <a:ext cx="6431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00000"/>
                </a:lnSpc>
                <a:defRPr sz="28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D6B047-2F9B-4D4F-879E-1EC987A6DEBE}"/>
                </a:ext>
              </a:extLst>
            </p:cNvPr>
            <p:cNvSpPr txBox="1"/>
            <p:nvPr/>
          </p:nvSpPr>
          <p:spPr>
            <a:xfrm>
              <a:off x="9537973" y="-422346"/>
              <a:ext cx="6431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00000"/>
                </a:lnSpc>
                <a:defRPr sz="28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B991303-2AE9-448C-B969-9FD4A6B07F07}"/>
                </a:ext>
              </a:extLst>
            </p:cNvPr>
            <p:cNvCxnSpPr>
              <a:cxnSpLocks/>
            </p:cNvCxnSpPr>
            <p:nvPr/>
          </p:nvCxnSpPr>
          <p:spPr>
            <a:xfrm>
              <a:off x="9615821" y="-463367"/>
              <a:ext cx="47233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1B36BC2-9672-4545-A737-727870130AD1}"/>
              </a:ext>
            </a:extLst>
          </p:cNvPr>
          <p:cNvSpPr txBox="1"/>
          <p:nvPr/>
        </p:nvSpPr>
        <p:spPr>
          <a:xfrm>
            <a:off x="470535" y="35623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기후 위기와 </a:t>
            </a:r>
            <a:r>
              <a:rPr lang="ko-KR" altLang="en-US" dirty="0"/>
              <a:t>관련된 다양한 문제</a:t>
            </a:r>
          </a:p>
        </p:txBody>
      </p:sp>
    </p:spTree>
    <p:extLst>
      <p:ext uri="{BB962C8B-B14F-4D97-AF65-F5344CB8AC3E}">
        <p14:creationId xmlns:p14="http://schemas.microsoft.com/office/powerpoint/2010/main" val="348791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2A87DAB-527B-4A58-B842-607A8F4F6298}"/>
              </a:ext>
            </a:extLst>
          </p:cNvPr>
          <p:cNvSpPr txBox="1"/>
          <p:nvPr/>
        </p:nvSpPr>
        <p:spPr>
          <a:xfrm>
            <a:off x="552614" y="1167947"/>
            <a:ext cx="8919632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1"/>
                </a:solidFill>
              </a:rPr>
              <a:t>하지만 지구의 온도 상승을 </a:t>
            </a:r>
            <a:r>
              <a:rPr lang="en-US" altLang="ko-KR" dirty="0">
                <a:solidFill>
                  <a:schemeClr val="accent1"/>
                </a:solidFill>
              </a:rPr>
              <a:t>1.5 ℃ </a:t>
            </a:r>
            <a:r>
              <a:rPr lang="ko-KR" altLang="en-US" dirty="0">
                <a:solidFill>
                  <a:schemeClr val="accent1"/>
                </a:solidFill>
              </a:rPr>
              <a:t>이하로 줄인다면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147D594-C127-464F-A878-18AD07A29E1E}"/>
              </a:ext>
            </a:extLst>
          </p:cNvPr>
          <p:cNvGrpSpPr/>
          <p:nvPr/>
        </p:nvGrpSpPr>
        <p:grpSpPr>
          <a:xfrm>
            <a:off x="204270" y="1957670"/>
            <a:ext cx="3890513" cy="4509368"/>
            <a:chOff x="204270" y="1957670"/>
            <a:chExt cx="3890513" cy="45093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E6FD15-C746-4F95-8DCC-B757B2BD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22" y="1957670"/>
              <a:ext cx="3036809" cy="303680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1F0DA7-42E8-4D54-9712-74A30C3C90CB}"/>
                </a:ext>
              </a:extLst>
            </p:cNvPr>
            <p:cNvSpPr txBox="1"/>
            <p:nvPr/>
          </p:nvSpPr>
          <p:spPr>
            <a:xfrm>
              <a:off x="204270" y="5135904"/>
              <a:ext cx="3890513" cy="133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800" dirty="0"/>
                <a:t>곤충</a:t>
              </a:r>
              <a:r>
                <a:rPr lang="en-US" altLang="ko-KR" sz="2800" dirty="0"/>
                <a:t>, </a:t>
              </a:r>
              <a:r>
                <a:rPr lang="ko-KR" altLang="en-US" sz="2800" dirty="0"/>
                <a:t>식물 및 척추동물에</a:t>
              </a:r>
              <a:endParaRPr lang="en-US" altLang="ko-KR" sz="2800" dirty="0"/>
            </a:p>
            <a:p>
              <a:r>
                <a:rPr lang="ko-KR" altLang="en-US" sz="2800" dirty="0"/>
                <a:t>미치는 영향</a:t>
              </a:r>
              <a:r>
                <a:rPr lang="en-US" altLang="ko-KR" sz="2800" dirty="0"/>
                <a:t> </a:t>
              </a:r>
              <a:r>
                <a:rPr lang="en-US" altLang="ko-KR" sz="3600" dirty="0"/>
                <a:t>50%</a:t>
              </a:r>
              <a:r>
                <a:rPr lang="ko-KR" altLang="en-US" sz="2800" dirty="0">
                  <a:solidFill>
                    <a:srgbClr val="FF0000"/>
                  </a:solidFill>
                </a:rPr>
                <a:t> </a:t>
              </a:r>
              <a:r>
                <a:rPr lang="ko-KR" altLang="en-US" sz="2800" dirty="0"/>
                <a:t>감소 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022B937-8EC1-4E53-BAFC-5B6641632B49}"/>
              </a:ext>
            </a:extLst>
          </p:cNvPr>
          <p:cNvGrpSpPr/>
          <p:nvPr/>
        </p:nvGrpSpPr>
        <p:grpSpPr>
          <a:xfrm>
            <a:off x="4064786" y="1923325"/>
            <a:ext cx="3890513" cy="4543712"/>
            <a:chOff x="4188444" y="1923325"/>
            <a:chExt cx="3890513" cy="454371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B0F437-08FA-42C0-98EB-DDDE99686AA2}"/>
                </a:ext>
              </a:extLst>
            </p:cNvPr>
            <p:cNvSpPr txBox="1"/>
            <p:nvPr/>
          </p:nvSpPr>
          <p:spPr>
            <a:xfrm>
              <a:off x="4188444" y="5135903"/>
              <a:ext cx="3890513" cy="133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800" dirty="0"/>
                <a:t>북극의 여름 해빙 위험</a:t>
              </a:r>
              <a:r>
                <a:rPr lang="en-US" altLang="ko-KR" sz="2800" dirty="0"/>
                <a:t> </a:t>
              </a:r>
            </a:p>
            <a:p>
              <a:r>
                <a:rPr lang="ko-KR" altLang="en-US" sz="3600" dirty="0"/>
                <a:t>열 배</a:t>
              </a:r>
              <a:r>
                <a:rPr lang="en-US" altLang="ko-KR" sz="3600" dirty="0"/>
                <a:t> </a:t>
              </a:r>
              <a:r>
                <a:rPr lang="ko-KR" altLang="en-US" sz="2800" dirty="0"/>
                <a:t>감소 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419BA1B-7C19-4A65-AECE-91346536E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296" y="1923325"/>
              <a:ext cx="3036809" cy="3036809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3F775E5-3AEA-41E4-82A9-E7E3C279427E}"/>
              </a:ext>
            </a:extLst>
          </p:cNvPr>
          <p:cNvGrpSpPr/>
          <p:nvPr/>
        </p:nvGrpSpPr>
        <p:grpSpPr>
          <a:xfrm>
            <a:off x="7925303" y="2071992"/>
            <a:ext cx="3890513" cy="4354580"/>
            <a:chOff x="7925303" y="2071992"/>
            <a:chExt cx="3890513" cy="435458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359BA4E-A4A2-46CC-B221-87EDB5B7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009" y="2071992"/>
              <a:ext cx="2569101" cy="256910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FE5BD0E-2BFB-43E6-911E-2158704EC1FF}"/>
                </a:ext>
              </a:extLst>
            </p:cNvPr>
            <p:cNvSpPr txBox="1"/>
            <p:nvPr/>
          </p:nvSpPr>
          <p:spPr>
            <a:xfrm>
              <a:off x="7925303" y="4686096"/>
              <a:ext cx="3890513" cy="1740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800" dirty="0"/>
                <a:t>남극 대륙의 불안전성</a:t>
              </a:r>
              <a:endParaRPr lang="en-US" altLang="ko-KR" sz="2800" dirty="0"/>
            </a:p>
            <a:p>
              <a:r>
                <a:rPr lang="ko-KR" altLang="en-US" sz="2800" dirty="0"/>
                <a:t>그린란드 빙상의 최악의</a:t>
              </a:r>
              <a:endParaRPr lang="en-US" altLang="ko-KR" sz="2800" dirty="0"/>
            </a:p>
            <a:p>
              <a:r>
                <a:rPr lang="ko-KR" altLang="en-US" sz="2800" dirty="0"/>
                <a:t>손실 유발 감소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E5C0692-BDC5-4C7F-A40D-BC6E1BF1DD78}"/>
              </a:ext>
            </a:extLst>
          </p:cNvPr>
          <p:cNvSpPr txBox="1"/>
          <p:nvPr/>
        </p:nvSpPr>
        <p:spPr>
          <a:xfrm>
            <a:off x="470535" y="35623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기후 위기와 </a:t>
            </a:r>
            <a:r>
              <a:rPr lang="ko-KR" altLang="en-US" dirty="0"/>
              <a:t>관련된 다양한 문제</a:t>
            </a:r>
          </a:p>
        </p:txBody>
      </p:sp>
    </p:spTree>
    <p:extLst>
      <p:ext uri="{BB962C8B-B14F-4D97-AF65-F5344CB8AC3E}">
        <p14:creationId xmlns:p14="http://schemas.microsoft.com/office/powerpoint/2010/main" val="1925922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0D8A0B-E889-4A6E-AB75-5491100E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71" y="2098591"/>
            <a:ext cx="2804581" cy="2804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DD39DA-FEDC-4853-9D9C-C783D7097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49" y="1144427"/>
            <a:ext cx="4656229" cy="4656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E37BAC-5BDE-4792-80A8-4A568F189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43" y="2284614"/>
            <a:ext cx="2920695" cy="2920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07F7AA-2F2F-4C49-82D1-7A0D9C01191B}"/>
              </a:ext>
            </a:extLst>
          </p:cNvPr>
          <p:cNvSpPr txBox="1"/>
          <p:nvPr/>
        </p:nvSpPr>
        <p:spPr>
          <a:xfrm>
            <a:off x="762977" y="5802872"/>
            <a:ext cx="10680358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온실가스를 줄이기 위한 우리 모두의 노력이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4E8F78-F99A-4ECA-830E-32A993AA2476}"/>
              </a:ext>
            </a:extLst>
          </p:cNvPr>
          <p:cNvSpPr txBox="1"/>
          <p:nvPr/>
        </p:nvSpPr>
        <p:spPr>
          <a:xfrm>
            <a:off x="470535" y="35623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기후 위기와 </a:t>
            </a:r>
            <a:r>
              <a:rPr lang="ko-KR" altLang="en-US" dirty="0"/>
              <a:t>관련된 다양한 문제</a:t>
            </a:r>
          </a:p>
        </p:txBody>
      </p:sp>
    </p:spTree>
    <p:extLst>
      <p:ext uri="{BB962C8B-B14F-4D97-AF65-F5344CB8AC3E}">
        <p14:creationId xmlns:p14="http://schemas.microsoft.com/office/powerpoint/2010/main" val="129253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1DB2A-BD27-47C5-B5FA-D4CDA6DAA01D}"/>
              </a:ext>
            </a:extLst>
          </p:cNvPr>
          <p:cNvSpPr txBox="1"/>
          <p:nvPr/>
        </p:nvSpPr>
        <p:spPr>
          <a:xfrm>
            <a:off x="590550" y="4038600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여러분 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</a:t>
            </a:r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 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무슨 날인지 아시나요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9A7279-9F58-4121-90D0-B06C36D9D686}"/>
              </a:ext>
            </a:extLst>
          </p:cNvPr>
          <p:cNvSpPr/>
          <p:nvPr/>
        </p:nvSpPr>
        <p:spPr>
          <a:xfrm>
            <a:off x="590550" y="5697498"/>
            <a:ext cx="10763250" cy="647700"/>
          </a:xfrm>
          <a:prstGeom prst="roundRect">
            <a:avLst/>
          </a:prstGeom>
          <a:solidFill>
            <a:srgbClr val="AFE6CA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7E2B4-0F95-4C12-8DB8-C3C4252004BF}"/>
              </a:ext>
            </a:extLst>
          </p:cNvPr>
          <p:cNvSpPr txBox="1"/>
          <p:nvPr/>
        </p:nvSpPr>
        <p:spPr>
          <a:xfrm>
            <a:off x="247650" y="5143500"/>
            <a:ext cx="11658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매년 </a:t>
            </a:r>
            <a:r>
              <a:rPr lang="en-US" altLang="ko-KR" sz="66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</a:t>
            </a:r>
            <a:r>
              <a:rPr lang="ko-KR" altLang="en-US" sz="66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 </a:t>
            </a:r>
            <a:r>
              <a:rPr lang="en-US" altLang="ko-KR" sz="66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r>
              <a:rPr lang="ko-KR" altLang="en-US" sz="66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일은 </a:t>
            </a:r>
            <a:r>
              <a:rPr lang="en-US" altLang="ko-KR" sz="66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‘</a:t>
            </a:r>
            <a:r>
              <a:rPr lang="ko-KR" altLang="en-US" sz="66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세계 환경의 날</a:t>
            </a:r>
            <a:r>
              <a:rPr lang="en-US" altLang="ko-KR" sz="66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’</a:t>
            </a:r>
            <a:endParaRPr lang="ko-KR" altLang="en-US" sz="66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88EED7-4F41-4833-9D00-A00D6958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76" y="332601"/>
            <a:ext cx="3705999" cy="370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A6038-0C95-43BA-B213-2A4F3B82C2E1}"/>
              </a:ext>
            </a:extLst>
          </p:cNvPr>
          <p:cNvSpPr txBox="1"/>
          <p:nvPr/>
        </p:nvSpPr>
        <p:spPr>
          <a:xfrm>
            <a:off x="2600325" y="1202471"/>
            <a:ext cx="71247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spc="-300" dirty="0">
                <a:ln w="63500">
                  <a:solidFill>
                    <a:schemeClr val="accent6"/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UNEP</a:t>
            </a:r>
            <a:endParaRPr lang="ko-KR" altLang="en-US" sz="15000" spc="-300" dirty="0">
              <a:ln w="63500">
                <a:solidFill>
                  <a:schemeClr val="accent6"/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26357-225E-4026-911B-341DC7347BCA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환경의 날 알아보기</a:t>
            </a:r>
          </a:p>
        </p:txBody>
      </p:sp>
    </p:spTree>
    <p:extLst>
      <p:ext uri="{BB962C8B-B14F-4D97-AF65-F5344CB8AC3E}">
        <p14:creationId xmlns:p14="http://schemas.microsoft.com/office/powerpoint/2010/main" val="2068068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61586-A9B0-40B2-AC7D-C81920BCF6A9}"/>
              </a:ext>
            </a:extLst>
          </p:cNvPr>
          <p:cNvSpPr txBox="1"/>
          <p:nvPr/>
        </p:nvSpPr>
        <p:spPr>
          <a:xfrm>
            <a:off x="552614" y="1167947"/>
            <a:ext cx="1042926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기후위기를 지켜줄 탄소 중립</a:t>
            </a:r>
            <a:r>
              <a:rPr lang="en-US" altLang="ko-KR" dirty="0"/>
              <a:t>!  </a:t>
            </a:r>
            <a:r>
              <a:rPr lang="ko-KR" altLang="en-US" dirty="0"/>
              <a:t>탄소 중립이란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E58615-5FE8-45CE-809F-418543765537}"/>
              </a:ext>
            </a:extLst>
          </p:cNvPr>
          <p:cNvGrpSpPr/>
          <p:nvPr/>
        </p:nvGrpSpPr>
        <p:grpSpPr>
          <a:xfrm>
            <a:off x="508346" y="2228620"/>
            <a:ext cx="11115800" cy="3548517"/>
            <a:chOff x="552614" y="2141536"/>
            <a:chExt cx="11115800" cy="35485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16FC58-997D-41BA-88A6-136E3EC38CE4}"/>
                </a:ext>
              </a:extLst>
            </p:cNvPr>
            <p:cNvSpPr txBox="1"/>
            <p:nvPr/>
          </p:nvSpPr>
          <p:spPr>
            <a:xfrm>
              <a:off x="552614" y="2141536"/>
              <a:ext cx="5726492" cy="1180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pPr algn="l"/>
              <a:r>
                <a:rPr lang="en-US" altLang="ko-KR" sz="2800" dirty="0"/>
                <a:t>CO</a:t>
              </a:r>
              <a:r>
                <a:rPr lang="en-US" altLang="ko-KR" sz="1800" dirty="0"/>
                <a:t>2  </a:t>
              </a:r>
              <a:r>
                <a:rPr lang="ko-KR" altLang="en-US" sz="2800" dirty="0"/>
                <a:t>등의 온실가스 배출량과 </a:t>
              </a:r>
              <a:r>
                <a:rPr lang="ko-KR" altLang="en-US" sz="2800" dirty="0" err="1"/>
                <a:t>흡수량이</a:t>
              </a:r>
              <a:endParaRPr lang="en-US" altLang="ko-KR" sz="2800" dirty="0"/>
            </a:p>
            <a:p>
              <a:pPr algn="dist"/>
              <a:r>
                <a:rPr lang="ko-KR" altLang="en-US" sz="2800" dirty="0"/>
                <a:t>같아져서 순 배출량이 </a:t>
              </a:r>
              <a:r>
                <a:rPr lang="en-US" altLang="ko-KR" sz="2800" dirty="0"/>
                <a:t>‘0’</a:t>
              </a:r>
              <a:r>
                <a:rPr lang="ko-KR" altLang="en-US" sz="2800" dirty="0"/>
                <a:t>이 되는 상태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0DFDA4-5F73-43B9-BF09-406CE6FF0359}"/>
                </a:ext>
              </a:extLst>
            </p:cNvPr>
            <p:cNvSpPr txBox="1"/>
            <p:nvPr/>
          </p:nvSpPr>
          <p:spPr>
            <a:xfrm>
              <a:off x="552614" y="3949577"/>
              <a:ext cx="5726492" cy="1740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pPr algn="dist"/>
              <a:r>
                <a:rPr lang="ko-KR" altLang="en-US" sz="2800" dirty="0"/>
                <a:t>기후변화정부간 협의체 </a:t>
              </a:r>
              <a:r>
                <a:rPr lang="en-US" altLang="ko-KR" sz="2800" dirty="0"/>
                <a:t>IPCC</a:t>
              </a:r>
              <a:r>
                <a:rPr lang="ko-KR" altLang="en-US" sz="2800" dirty="0"/>
                <a:t>는 </a:t>
              </a:r>
              <a:endParaRPr lang="en-US" altLang="ko-KR" sz="2800" dirty="0"/>
            </a:p>
            <a:p>
              <a:pPr algn="dist"/>
              <a:r>
                <a:rPr lang="en-US" altLang="ko-KR" sz="2800" dirty="0"/>
                <a:t>2050</a:t>
              </a:r>
              <a:r>
                <a:rPr lang="ko-KR" altLang="en-US" sz="2800" dirty="0"/>
                <a:t>년까지 모든 국가가 탄소중립을</a:t>
              </a:r>
              <a:endParaRPr lang="en-US" altLang="ko-KR" sz="2800" dirty="0"/>
            </a:p>
            <a:p>
              <a:pPr algn="l"/>
              <a:r>
                <a:rPr lang="ko-KR" altLang="en-US" sz="2800" dirty="0"/>
                <a:t>달성해야 한다고 발표</a:t>
              </a:r>
              <a:endParaRPr lang="en-US" altLang="ko-KR" sz="2800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FBA8B6C-58EF-4CBD-8BE6-A7DA2E84C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730" b="93769" l="9915" r="89943">
                          <a14:foregroundMark x1="57698" y1="43473" x2="60482" y2="42730"/>
                          <a14:foregroundMark x1="46034" y1="46588" x2="50943" y2="45277"/>
                          <a14:foregroundMark x1="33428" y1="61128" x2="25921" y2="56231"/>
                          <a14:foregroundMark x1="25921" y1="56231" x2="17280" y2="58605"/>
                          <a14:foregroundMark x1="17280" y1="58605" x2="13173" y2="66766"/>
                          <a14:foregroundMark x1="13173" y1="66766" x2="15156" y2="75371"/>
                          <a14:foregroundMark x1="15156" y1="75371" x2="23513" y2="79080"/>
                          <a14:foregroundMark x1="23513" y1="79080" x2="32295" y2="78042"/>
                          <a14:foregroundMark x1="32295" y1="78042" x2="33994" y2="74926"/>
                          <a14:foregroundMark x1="53541" y1="93620" x2="61615" y2="92433"/>
                          <a14:foregroundMark x1="82742" y1="85941" x2="82720" y2="85608"/>
                          <a14:foregroundMark x1="82153" y1="76855" x2="82218" y2="77852"/>
                          <a14:foregroundMark x1="82720" y1="85608" x2="89518" y2="87982"/>
                          <a14:foregroundMark x1="70538" y1="71810" x2="70538" y2="71810"/>
                          <a14:foregroundMark x1="71671" y1="71958" x2="71671" y2="71958"/>
                          <a14:foregroundMark x1="55382" y1="47774" x2="58640" y2="46439"/>
                          <a14:foregroundMark x1="60623" y1="47329" x2="61048" y2="46588"/>
                          <a14:foregroundMark x1="61615" y1="46439" x2="58782" y2="45252"/>
                          <a14:foregroundMark x1="57507" y1="45252" x2="54533" y2="46884"/>
                          <a14:foregroundMark x1="57649" y1="45846" x2="58499" y2="45846"/>
                          <a14:foregroundMark x1="49433" y1="48220" x2="50142" y2="48220"/>
                          <a14:foregroundMark x1="50425" y1="48220" x2="53258" y2="48220"/>
                          <a14:foregroundMark x1="53258" y1="46736" x2="43909" y2="56231"/>
                          <a14:foregroundMark x1="43626" y1="56677" x2="42918" y2="66320"/>
                          <a14:foregroundMark x1="42918" y1="66320" x2="42918" y2="71810"/>
                          <a14:foregroundMark x1="42210" y1="78635" x2="44476" y2="78487"/>
                          <a14:foregroundMark x1="46176" y1="78635" x2="40510" y2="78338"/>
                          <a14:backgroundMark x1="84844" y1="78635" x2="84844" y2="78635"/>
                          <a14:backgroundMark x1="82011" y1="80267" x2="82011" y2="80267"/>
                          <a14:backgroundMark x1="82436" y1="81454" x2="82436" y2="81454"/>
                          <a14:backgroundMark x1="82436" y1="81454" x2="82436" y2="81454"/>
                          <a14:backgroundMark x1="82436" y1="81454" x2="82436" y2="81454"/>
                          <a14:backgroundMark x1="80878" y1="82641" x2="83994" y2="80415"/>
                          <a14:backgroundMark x1="81161" y1="83828" x2="84278" y2="81602"/>
                          <a14:backgroundMark x1="81020" y1="79228" x2="83286" y2="79377"/>
                          <a14:backgroundMark x1="80737" y1="80712" x2="83286" y2="79674"/>
                          <a14:backgroundMark x1="81161" y1="79377" x2="83994" y2="78487"/>
                          <a14:backgroundMark x1="82011" y1="78635" x2="82578" y2="78635"/>
                          <a14:backgroundMark x1="81728" y1="78783" x2="82295" y2="78635"/>
                          <a14:backgroundMark x1="83286" y1="82938" x2="81870" y2="83680"/>
                        </a14:backgroundRemoval>
                      </a14:imgEffect>
                    </a14:imgLayer>
                  </a14:imgProps>
                </a:ext>
              </a:extLst>
            </a:blip>
            <a:srcRect l="9221" t="39101" r="8598" b="3111"/>
            <a:stretch/>
          </p:blipFill>
          <p:spPr>
            <a:xfrm>
              <a:off x="6382452" y="2141536"/>
              <a:ext cx="5285962" cy="3548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22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61586-A9B0-40B2-AC7D-C81920BCF6A9}"/>
              </a:ext>
            </a:extLst>
          </p:cNvPr>
          <p:cNvSpPr txBox="1"/>
          <p:nvPr/>
        </p:nvSpPr>
        <p:spPr>
          <a:xfrm>
            <a:off x="552614" y="1167947"/>
            <a:ext cx="790558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온실가스의 주요 원인 탄소는 어디서 발생할까</a:t>
            </a:r>
            <a:r>
              <a:rPr lang="en-US" altLang="ko-KR" dirty="0"/>
              <a:t>?</a:t>
            </a:r>
            <a:r>
              <a:rPr lang="ko-KR" altLang="en-US" dirty="0"/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55050F-2CE8-4EB0-AC3F-0427A149D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07" y="3289291"/>
            <a:ext cx="2290137" cy="22901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D6A3EC-C8FA-4268-BAA6-8B494CD5C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435" y="3054765"/>
            <a:ext cx="2407900" cy="2407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78AF79-1FD4-4F94-8D4A-1763D8371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8" y="3547943"/>
            <a:ext cx="1914722" cy="19147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EA8A10-573D-4BA7-82CA-4DA5C3E00590}"/>
              </a:ext>
            </a:extLst>
          </p:cNvPr>
          <p:cNvSpPr txBox="1"/>
          <p:nvPr/>
        </p:nvSpPr>
        <p:spPr>
          <a:xfrm>
            <a:off x="508118" y="5773259"/>
            <a:ext cx="11126812" cy="77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3600" dirty="0"/>
              <a:t>모든 생활 공간에서 탄소가 발생합니다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9F5EEE-8044-4214-9E61-D021A0E22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30" y="2031174"/>
            <a:ext cx="2026539" cy="20265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4F856D-75BF-4257-9D41-F129A5155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33" y="2031174"/>
            <a:ext cx="2026539" cy="20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0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0145B-25F1-4840-BC9E-C4C9D9E80248}"/>
              </a:ext>
            </a:extLst>
          </p:cNvPr>
          <p:cNvSpPr txBox="1"/>
          <p:nvPr/>
        </p:nvSpPr>
        <p:spPr>
          <a:xfrm>
            <a:off x="877164" y="1207555"/>
            <a:ext cx="701715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탄소 발자국이란</a:t>
            </a:r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9B8FF-5007-41A1-A9E1-81FDC98238D3}"/>
              </a:ext>
            </a:extLst>
          </p:cNvPr>
          <p:cNvSpPr txBox="1"/>
          <p:nvPr/>
        </p:nvSpPr>
        <p:spPr>
          <a:xfrm>
            <a:off x="876940" y="3290869"/>
            <a:ext cx="701715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탄소 발자국은 이렇게 표기해요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89174-42E2-4DF1-B956-3F2ADB0BCCC8}"/>
              </a:ext>
            </a:extLst>
          </p:cNvPr>
          <p:cNvSpPr txBox="1"/>
          <p:nvPr/>
        </p:nvSpPr>
        <p:spPr>
          <a:xfrm>
            <a:off x="923100" y="4022008"/>
            <a:ext cx="847171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단위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무게 단위에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이산화탄소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붙여 사용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 =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내 손에 들어오는데 까지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1kg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의 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              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이산화탄소에 해당하는 온실가스 배출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502D95-648A-4DD6-AD1F-FC2D1948B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24" y="1903130"/>
            <a:ext cx="3547923" cy="35479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A14124-F1FC-46CE-9EF8-F2273FF865E1}"/>
              </a:ext>
            </a:extLst>
          </p:cNvPr>
          <p:cNvSpPr txBox="1"/>
          <p:nvPr/>
        </p:nvSpPr>
        <p:spPr>
          <a:xfrm>
            <a:off x="877164" y="1864650"/>
            <a:ext cx="8471712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인간 활동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사용하는 상품의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생산 소비 과정에서 발생한 이산화탄소의 총량  </a:t>
            </a:r>
          </a:p>
        </p:txBody>
      </p:sp>
    </p:spTree>
    <p:extLst>
      <p:ext uri="{BB962C8B-B14F-4D97-AF65-F5344CB8AC3E}">
        <p14:creationId xmlns:p14="http://schemas.microsoft.com/office/powerpoint/2010/main" val="286437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9E799-2EAA-485E-A76B-36187B266222}"/>
              </a:ext>
            </a:extLst>
          </p:cNvPr>
          <p:cNvSpPr txBox="1"/>
          <p:nvPr/>
        </p:nvSpPr>
        <p:spPr>
          <a:xfrm>
            <a:off x="397688" y="3108900"/>
            <a:ext cx="5493156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ⓛ 한끼 밥상 탄소 계산기 접속</a:t>
            </a:r>
            <a:endParaRPr lang="en-US" altLang="ko-KR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② 오늘 학교 급식 메뉴 선택</a:t>
            </a:r>
            <a:endParaRPr lang="en-US" altLang="ko-KR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③ 결과 보기 선택 </a:t>
            </a:r>
            <a:endParaRPr lang="en-US" altLang="ko-KR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2E02BB-0732-44CC-9231-F7815D03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877" y="2134640"/>
            <a:ext cx="5000787" cy="3669196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00145B-25F1-4840-BC9E-C4C9D9E80248}"/>
              </a:ext>
            </a:extLst>
          </p:cNvPr>
          <p:cNvSpPr txBox="1"/>
          <p:nvPr/>
        </p:nvSpPr>
        <p:spPr>
          <a:xfrm>
            <a:off x="432858" y="2134640"/>
            <a:ext cx="6261019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학교 점심 급식 탄소발자국 계산하기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92933-3B0C-4EF8-9D78-5C64D2293185}"/>
              </a:ext>
            </a:extLst>
          </p:cNvPr>
          <p:cNvSpPr txBox="1"/>
          <p:nvPr/>
        </p:nvSpPr>
        <p:spPr>
          <a:xfrm>
            <a:off x="327351" y="1160380"/>
            <a:ext cx="6882341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우리가 먹는 음식도 탄소발자국이 있다</a:t>
            </a:r>
            <a:r>
              <a:rPr lang="en-US" altLang="ko-KR" dirty="0"/>
              <a:t>?!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05073" y="5897855"/>
            <a:ext cx="4950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u="sng" dirty="0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https://interactive.hankookilbo.com/v/co2e/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010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0145B-25F1-4840-BC9E-C4C9D9E80248}"/>
              </a:ext>
            </a:extLst>
          </p:cNvPr>
          <p:cNvSpPr txBox="1"/>
          <p:nvPr/>
        </p:nvSpPr>
        <p:spPr>
          <a:xfrm>
            <a:off x="602844" y="1172386"/>
            <a:ext cx="701715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학교 점심 급식 </a:t>
            </a:r>
            <a:r>
              <a:rPr lang="ko-KR" altLang="en-US" dirty="0"/>
              <a:t>탄소발자국 알아보기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6D6022-A5F3-4CA4-AC64-D7772826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85" y="1903129"/>
            <a:ext cx="7553315" cy="4636357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377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0145B-25F1-4840-BC9E-C4C9D9E80248}"/>
              </a:ext>
            </a:extLst>
          </p:cNvPr>
          <p:cNvSpPr txBox="1"/>
          <p:nvPr/>
        </p:nvSpPr>
        <p:spPr>
          <a:xfrm>
            <a:off x="467157" y="1207555"/>
            <a:ext cx="7443988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인당 발생하는 평균 탄소 발자국 양은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CE1AB-C1E0-4F23-BF57-6300C887CDC4}"/>
              </a:ext>
            </a:extLst>
          </p:cNvPr>
          <p:cNvSpPr txBox="1"/>
          <p:nvPr/>
        </p:nvSpPr>
        <p:spPr>
          <a:xfrm>
            <a:off x="467157" y="2719865"/>
            <a:ext cx="7154315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인당 하루 탄소 발자국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33kgCO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잠에서 깨어나 출근을 하고 카페와 마트에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방문하는 하루 일상의 수치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9D4065-0A1F-4415-9DD9-827FA8D68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45" y="2151804"/>
            <a:ext cx="3325408" cy="332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68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0145B-25F1-4840-BC9E-C4C9D9E80248}"/>
              </a:ext>
            </a:extLst>
          </p:cNvPr>
          <p:cNvSpPr txBox="1"/>
          <p:nvPr/>
        </p:nvSpPr>
        <p:spPr>
          <a:xfrm>
            <a:off x="467156" y="1207555"/>
            <a:ext cx="9103563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하루동안 생활 속 나의 탄소 발자국 따라 가보기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412F6-2BC7-416A-9826-9EECA199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8" y="2118359"/>
            <a:ext cx="2621281" cy="262128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58AA26D-BDCA-416A-8752-0F3ABB2A5228}"/>
              </a:ext>
            </a:extLst>
          </p:cNvPr>
          <p:cNvSpPr/>
          <p:nvPr/>
        </p:nvSpPr>
        <p:spPr>
          <a:xfrm>
            <a:off x="531495" y="4982570"/>
            <a:ext cx="3598546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등교 전 세면 및 샤워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0.08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4324DF-52DD-422F-AB55-3E56FBEB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75" y="2302191"/>
            <a:ext cx="2437449" cy="243744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2D9168-275C-43EA-B854-E6DA76CB1535}"/>
              </a:ext>
            </a:extLst>
          </p:cNvPr>
          <p:cNvSpPr/>
          <p:nvPr/>
        </p:nvSpPr>
        <p:spPr>
          <a:xfrm>
            <a:off x="4172902" y="4921657"/>
            <a:ext cx="3598546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머리 말리기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0.04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684BF7-E05E-4C6C-A9DE-28A0E3F44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590" y="1972738"/>
            <a:ext cx="2621281" cy="26212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F05D61-8F83-49D4-98A4-5FE85617AF77}"/>
              </a:ext>
            </a:extLst>
          </p:cNvPr>
          <p:cNvSpPr/>
          <p:nvPr/>
        </p:nvSpPr>
        <p:spPr>
          <a:xfrm>
            <a:off x="7920989" y="4891177"/>
            <a:ext cx="3598546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간단한 아침 식사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1.2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89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0145B-25F1-4840-BC9E-C4C9D9E80248}"/>
              </a:ext>
            </a:extLst>
          </p:cNvPr>
          <p:cNvSpPr txBox="1"/>
          <p:nvPr/>
        </p:nvSpPr>
        <p:spPr>
          <a:xfrm>
            <a:off x="467156" y="1207555"/>
            <a:ext cx="9103563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하루동안 생활 속 나의 탄소 발자국 따라 가보기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8AA26D-BDCA-416A-8752-0F3ABB2A5228}"/>
              </a:ext>
            </a:extLst>
          </p:cNvPr>
          <p:cNvSpPr/>
          <p:nvPr/>
        </p:nvSpPr>
        <p:spPr>
          <a:xfrm>
            <a:off x="247844" y="4982570"/>
            <a:ext cx="3598546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A4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학습지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0.12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F05D61-8F83-49D4-98A4-5FE85617AF77}"/>
              </a:ext>
            </a:extLst>
          </p:cNvPr>
          <p:cNvSpPr/>
          <p:nvPr/>
        </p:nvSpPr>
        <p:spPr>
          <a:xfrm>
            <a:off x="8023342" y="4891177"/>
            <a:ext cx="3598546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학교 점심 급식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4.2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7E26BB-D04B-4605-9C96-3EDB8A10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4" y="2212026"/>
            <a:ext cx="2461647" cy="24616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3C6FBD2-747A-41CD-AD8B-A9A43B565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08" y="1938694"/>
            <a:ext cx="1973438" cy="1973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91233BE-D666-48FD-BAF2-D74F0E61B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24" y="3112423"/>
            <a:ext cx="1778754" cy="177875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D818D2-2101-4B4B-8D35-91BE871E0E27}"/>
              </a:ext>
            </a:extLst>
          </p:cNvPr>
          <p:cNvSpPr/>
          <p:nvPr/>
        </p:nvSpPr>
        <p:spPr>
          <a:xfrm>
            <a:off x="3832611" y="4866815"/>
            <a:ext cx="3598546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교실 냉난방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1.05~1.7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8A33930-8346-4377-9F6B-9CF4E70BE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83" y="1748056"/>
            <a:ext cx="3150102" cy="31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7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0145B-25F1-4840-BC9E-C4C9D9E80248}"/>
              </a:ext>
            </a:extLst>
          </p:cNvPr>
          <p:cNvSpPr txBox="1"/>
          <p:nvPr/>
        </p:nvSpPr>
        <p:spPr>
          <a:xfrm>
            <a:off x="467156" y="1207555"/>
            <a:ext cx="9103563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하루동안 생활 속 나의 탄소 발자국 따라 가보기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8AA26D-BDCA-416A-8752-0F3ABB2A5228}"/>
              </a:ext>
            </a:extLst>
          </p:cNvPr>
          <p:cNvSpPr/>
          <p:nvPr/>
        </p:nvSpPr>
        <p:spPr>
          <a:xfrm>
            <a:off x="247844" y="4982570"/>
            <a:ext cx="3598546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친구들과 먹는 과자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0.5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D818D2-2101-4B4B-8D35-91BE871E0E27}"/>
              </a:ext>
            </a:extLst>
          </p:cNvPr>
          <p:cNvSpPr/>
          <p:nvPr/>
        </p:nvSpPr>
        <p:spPr>
          <a:xfrm>
            <a:off x="3954531" y="4973495"/>
            <a:ext cx="3598546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시원한 음료수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0.1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8DDE-0008-49EB-9741-179F215CA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75" y="2636910"/>
            <a:ext cx="1778754" cy="1778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DC65DC-CD81-4930-B8FF-E3E08D434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40" y="2549016"/>
            <a:ext cx="1973328" cy="1973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65AB53-556F-4557-BBB2-43CAD111C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779" y="2439054"/>
            <a:ext cx="2174465" cy="217446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E07F32-126A-4C80-987E-F28D31B82FBD}"/>
              </a:ext>
            </a:extLst>
          </p:cNvPr>
          <p:cNvSpPr/>
          <p:nvPr/>
        </p:nvSpPr>
        <p:spPr>
          <a:xfrm>
            <a:off x="7860029" y="4958255"/>
            <a:ext cx="3598546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몸에 건강한 우유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0.6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30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0145B-25F1-4840-BC9E-C4C9D9E80248}"/>
              </a:ext>
            </a:extLst>
          </p:cNvPr>
          <p:cNvSpPr txBox="1"/>
          <p:nvPr/>
        </p:nvSpPr>
        <p:spPr>
          <a:xfrm>
            <a:off x="467156" y="1207555"/>
            <a:ext cx="9103563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하루동안 생활 속 나의 탄소 발자국 따라 가보기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F05D61-8F83-49D4-98A4-5FE85617AF77}"/>
              </a:ext>
            </a:extLst>
          </p:cNvPr>
          <p:cNvSpPr/>
          <p:nvPr/>
        </p:nvSpPr>
        <p:spPr>
          <a:xfrm>
            <a:off x="7765688" y="4541080"/>
            <a:ext cx="3803768" cy="197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편의점에서 사용하는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비닐 봉지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0.01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80A558E-4C6C-4ED0-AD51-472416E0B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97" y="2482394"/>
            <a:ext cx="1650750" cy="1650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3A55B1-DC94-4B8B-ABA8-24C924B07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90" y="2586424"/>
            <a:ext cx="1621880" cy="16218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27D108-E601-42DB-9BCF-703914574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17" y="2610360"/>
            <a:ext cx="1682840" cy="1682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FF11AA-45CA-49D7-B1F2-B48102B84DC1}"/>
              </a:ext>
            </a:extLst>
          </p:cNvPr>
          <p:cNvSpPr txBox="1"/>
          <p:nvPr/>
        </p:nvSpPr>
        <p:spPr>
          <a:xfrm>
            <a:off x="429232" y="4541080"/>
            <a:ext cx="2806065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일회용 빨대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0.003KgCO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72E09-54AC-49EC-8293-9A3D747276F9}"/>
              </a:ext>
            </a:extLst>
          </p:cNvPr>
          <p:cNvSpPr txBox="1"/>
          <p:nvPr/>
        </p:nvSpPr>
        <p:spPr>
          <a:xfrm>
            <a:off x="4392397" y="4541080"/>
            <a:ext cx="2806065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일회용 종이컵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0.011KgCO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3807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8F5637F-CD1F-4AC1-ADA6-FE6EA54F4DE0}"/>
              </a:ext>
            </a:extLst>
          </p:cNvPr>
          <p:cNvSpPr/>
          <p:nvPr/>
        </p:nvSpPr>
        <p:spPr>
          <a:xfrm>
            <a:off x="1655898" y="6066129"/>
            <a:ext cx="8880203" cy="408049"/>
          </a:xfrm>
          <a:prstGeom prst="roundRect">
            <a:avLst/>
          </a:prstGeom>
          <a:solidFill>
            <a:srgbClr val="AFE6CA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7E2B4-0F95-4C12-8DB8-C3C4252004BF}"/>
              </a:ext>
            </a:extLst>
          </p:cNvPr>
          <p:cNvSpPr txBox="1"/>
          <p:nvPr/>
        </p:nvSpPr>
        <p:spPr>
          <a:xfrm>
            <a:off x="1421913" y="4086677"/>
            <a:ext cx="934817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1970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 급속한 산업화로 환경오염이 전세계적으로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이슈가 되자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UN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은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1972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 스톡홀름에서 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유엔인간환경회의를 개최해  유엔환경계획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(UNEP)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설치하고 매년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6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일을 세계 환경의 날로 정했습니다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</a:p>
        </p:txBody>
      </p:sp>
      <p:pic>
        <p:nvPicPr>
          <p:cNvPr id="1026" name="Picture 2" descr="지구온난화 방지의 리우협약 교토의정서 파리기후변화협약">
            <a:extLst>
              <a:ext uri="{FF2B5EF4-FFF2-40B4-BE49-F238E27FC236}">
                <a16:creationId xmlns:a16="http://schemas.microsoft.com/office/drawing/2014/main" id="{377BEE6F-7233-47CC-A858-C0AD79BE126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10" y="1236463"/>
            <a:ext cx="4320000" cy="2880000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유엔환경회의 교실] 1교시, 푸른 지구를 위한 세계의 약속 | 환경운동연합">
            <a:extLst>
              <a:ext uri="{FF2B5EF4-FFF2-40B4-BE49-F238E27FC236}">
                <a16:creationId xmlns:a16="http://schemas.microsoft.com/office/drawing/2014/main" id="{11A72C3C-C368-4450-A0C5-51E2BA17C71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096" y="1236463"/>
            <a:ext cx="4320000" cy="2880000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3A9BA4-538C-4121-A588-10237FA3C97A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환경의 날 알아보기</a:t>
            </a:r>
          </a:p>
        </p:txBody>
      </p:sp>
    </p:spTree>
    <p:extLst>
      <p:ext uri="{BB962C8B-B14F-4D97-AF65-F5344CB8AC3E}">
        <p14:creationId xmlns:p14="http://schemas.microsoft.com/office/powerpoint/2010/main" val="34828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0145B-25F1-4840-BC9E-C4C9D9E80248}"/>
              </a:ext>
            </a:extLst>
          </p:cNvPr>
          <p:cNvSpPr txBox="1"/>
          <p:nvPr/>
        </p:nvSpPr>
        <p:spPr>
          <a:xfrm>
            <a:off x="467156" y="1207555"/>
            <a:ext cx="9103563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하루동안 생활 속 나의 탄소 발자국 따라 가보기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F05D61-8F83-49D4-98A4-5FE85617AF77}"/>
              </a:ext>
            </a:extLst>
          </p:cNvPr>
          <p:cNvSpPr/>
          <p:nvPr/>
        </p:nvSpPr>
        <p:spPr>
          <a:xfrm>
            <a:off x="7765688" y="5051568"/>
            <a:ext cx="3803768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휴대폰 사용 휴식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0.09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534163-30CF-4377-B2B4-AAC701003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1" y="2162842"/>
            <a:ext cx="2560015" cy="25600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E4BB98-7D64-4A15-800A-1E37381F96E6}"/>
              </a:ext>
            </a:extLst>
          </p:cNvPr>
          <p:cNvSpPr txBox="1"/>
          <p:nvPr/>
        </p:nvSpPr>
        <p:spPr>
          <a:xfrm>
            <a:off x="811467" y="4982570"/>
            <a:ext cx="2806065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저녁은 피자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2.2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DC56C4-B116-44EE-B668-5ACCFF84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93" y="2356459"/>
            <a:ext cx="2560015" cy="25600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108F65-EEBF-4BC6-906C-09B4745471A5}"/>
              </a:ext>
            </a:extLst>
          </p:cNvPr>
          <p:cNvSpPr txBox="1"/>
          <p:nvPr/>
        </p:nvSpPr>
        <p:spPr>
          <a:xfrm>
            <a:off x="4288577" y="4982570"/>
            <a:ext cx="2806065" cy="133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TV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시청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0.12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DD2C6F-398D-4108-A8C8-83BE6E43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357" y="2396853"/>
            <a:ext cx="1462735" cy="14627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E030D9-C835-4EEF-8463-716FB4004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049" y="3312216"/>
            <a:ext cx="1462735" cy="14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9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4DE32-B3E2-4A77-9A49-33AC10229116}"/>
              </a:ext>
            </a:extLst>
          </p:cNvPr>
          <p:cNvSpPr txBox="1"/>
          <p:nvPr/>
        </p:nvSpPr>
        <p:spPr>
          <a:xfrm>
            <a:off x="541884" y="1207555"/>
            <a:ext cx="959271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생활 속에서 실천하는 탄소 발자국 줄이기 활동</a:t>
            </a:r>
            <a:r>
              <a:rPr lang="en-US" altLang="ko-KR" dirty="0"/>
              <a:t> (</a:t>
            </a:r>
            <a:r>
              <a:rPr lang="ko-KR" altLang="en-US" dirty="0"/>
              <a:t>탄소중립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FB8F9-42A7-4CD2-9F62-94B2ADD7947A}"/>
              </a:ext>
            </a:extLst>
          </p:cNvPr>
          <p:cNvSpPr txBox="1"/>
          <p:nvPr/>
        </p:nvSpPr>
        <p:spPr>
          <a:xfrm>
            <a:off x="328524" y="2635051"/>
            <a:ext cx="724575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샤워 시간 줄이기 및 세수와 양치 물 받기 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31F608-FE6E-45D1-B79F-4B6705BC8948}"/>
              </a:ext>
            </a:extLst>
          </p:cNvPr>
          <p:cNvSpPr/>
          <p:nvPr/>
        </p:nvSpPr>
        <p:spPr>
          <a:xfrm>
            <a:off x="485774" y="3525504"/>
            <a:ext cx="73628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하루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15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분의 </a:t>
            </a:r>
            <a:r>
              <a:rPr lang="ko-KR" altLang="en-US"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샤워를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분으로 </a:t>
            </a:r>
            <a:r>
              <a:rPr lang="ko-KR" altLang="en-US"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줄이면 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1/3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 </a:t>
            </a:r>
            <a:r>
              <a:rPr lang="ko-KR" altLang="en-US" sz="3200" dirty="0" err="1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일반사워기를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절수형으로 바꾸면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50%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가량의 탄소 발생을 절감할 수 있음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7CB61F-5D5C-4AB3-96B6-A7931005E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81" y="2518195"/>
            <a:ext cx="3423230" cy="342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4DE32-B3E2-4A77-9A49-33AC10229116}"/>
              </a:ext>
            </a:extLst>
          </p:cNvPr>
          <p:cNvSpPr txBox="1"/>
          <p:nvPr/>
        </p:nvSpPr>
        <p:spPr>
          <a:xfrm>
            <a:off x="541884" y="1207555"/>
            <a:ext cx="959271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생활 속에서 실천하는 탄소 발자국 줄이기 활동</a:t>
            </a:r>
            <a:r>
              <a:rPr lang="en-US" altLang="ko-KR" dirty="0"/>
              <a:t> (</a:t>
            </a:r>
            <a:r>
              <a:rPr lang="ko-KR" altLang="en-US" dirty="0"/>
              <a:t>탄소중립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FB8F9-42A7-4CD2-9F62-94B2ADD7947A}"/>
              </a:ext>
            </a:extLst>
          </p:cNvPr>
          <p:cNvSpPr txBox="1"/>
          <p:nvPr/>
        </p:nvSpPr>
        <p:spPr>
          <a:xfrm>
            <a:off x="485774" y="2286401"/>
            <a:ext cx="536638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디지털 탄소 발자국 줄이기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31F608-FE6E-45D1-B79F-4B6705BC8948}"/>
              </a:ext>
            </a:extLst>
          </p:cNvPr>
          <p:cNvSpPr/>
          <p:nvPr/>
        </p:nvSpPr>
        <p:spPr>
          <a:xfrm>
            <a:off x="485774" y="3030047"/>
            <a:ext cx="7652386" cy="325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불필요한 이메일 정리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메일 자주 비우기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동영상 스트리밍 대신 다운로드 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스마트폰 절전 및 밝기 조절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스마트폰 자주 바꾸지 않기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1.51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ko-KR" altLang="en-US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의 탄소 발생량을 줄임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D3972-5FB1-44D6-AE39-538232CAF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90" y="2298908"/>
            <a:ext cx="3524185" cy="35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86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4DE32-B3E2-4A77-9A49-33AC10229116}"/>
              </a:ext>
            </a:extLst>
          </p:cNvPr>
          <p:cNvSpPr txBox="1"/>
          <p:nvPr/>
        </p:nvSpPr>
        <p:spPr>
          <a:xfrm>
            <a:off x="541884" y="1207555"/>
            <a:ext cx="959271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생활 속에서 실천하는 탄소 발자국 줄이기 활동</a:t>
            </a:r>
            <a:r>
              <a:rPr lang="en-US" altLang="ko-KR" dirty="0"/>
              <a:t> (</a:t>
            </a:r>
            <a:r>
              <a:rPr lang="ko-KR" altLang="en-US" dirty="0"/>
              <a:t>탄소중립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FB8F9-42A7-4CD2-9F62-94B2ADD7947A}"/>
              </a:ext>
            </a:extLst>
          </p:cNvPr>
          <p:cNvSpPr txBox="1"/>
          <p:nvPr/>
        </p:nvSpPr>
        <p:spPr>
          <a:xfrm>
            <a:off x="485774" y="2636921"/>
            <a:ext cx="536638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/>
              <a:t>불필요한 전기 사용 줄이기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31F608-FE6E-45D1-B79F-4B6705BC8948}"/>
              </a:ext>
            </a:extLst>
          </p:cNvPr>
          <p:cNvSpPr/>
          <p:nvPr/>
        </p:nvSpPr>
        <p:spPr>
          <a:xfrm>
            <a:off x="485774" y="3555315"/>
            <a:ext cx="78566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사용하지 않는 기전제품 플러그를 뽑음으로써 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하루에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1.05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ko-KR" altLang="en-US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의 탄소 발생량을 줄일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95F198-C884-4C5B-B8FF-3A6709E58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436" y="2377440"/>
            <a:ext cx="3363790" cy="33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5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4DE32-B3E2-4A77-9A49-33AC10229116}"/>
              </a:ext>
            </a:extLst>
          </p:cNvPr>
          <p:cNvSpPr txBox="1"/>
          <p:nvPr/>
        </p:nvSpPr>
        <p:spPr>
          <a:xfrm>
            <a:off x="541884" y="1207555"/>
            <a:ext cx="959271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생활 속에서 실천하는 탄소 발자국 줄이기 활동</a:t>
            </a:r>
            <a:r>
              <a:rPr lang="en-US" altLang="ko-KR" dirty="0"/>
              <a:t> (</a:t>
            </a:r>
            <a:r>
              <a:rPr lang="ko-KR" altLang="en-US" dirty="0"/>
              <a:t>탄소중립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FB8F9-42A7-4CD2-9F62-94B2ADD7947A}"/>
              </a:ext>
            </a:extLst>
          </p:cNvPr>
          <p:cNvSpPr txBox="1"/>
          <p:nvPr/>
        </p:nvSpPr>
        <p:spPr>
          <a:xfrm>
            <a:off x="485774" y="2636921"/>
            <a:ext cx="536638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쓰레기 </a:t>
            </a:r>
            <a:r>
              <a:rPr lang="ko-KR" altLang="en-US" dirty="0" smtClean="0"/>
              <a:t>분리배출 </a:t>
            </a:r>
            <a:r>
              <a:rPr lang="ko-KR" altLang="en-US" dirty="0"/>
              <a:t>실천하기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31F608-FE6E-45D1-B79F-4B6705BC8948}"/>
              </a:ext>
            </a:extLst>
          </p:cNvPr>
          <p:cNvSpPr/>
          <p:nvPr/>
        </p:nvSpPr>
        <p:spPr>
          <a:xfrm>
            <a:off x="485774" y="3555315"/>
            <a:ext cx="76523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재활용이 가능한 유리병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캔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투명플라스틱의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분리 배출을 통해 하루에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7.33 kgCO</a:t>
            </a:r>
            <a:r>
              <a:rPr lang="en-US" altLang="ko-KR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ko-KR" altLang="en-US" sz="20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탄소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발생량을 줄일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CA0A89-A5C9-4356-A796-D17564459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534" y="2363457"/>
            <a:ext cx="3551172" cy="35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09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4DE32-B3E2-4A77-9A49-33AC10229116}"/>
              </a:ext>
            </a:extLst>
          </p:cNvPr>
          <p:cNvSpPr txBox="1"/>
          <p:nvPr/>
        </p:nvSpPr>
        <p:spPr>
          <a:xfrm>
            <a:off x="541884" y="1207555"/>
            <a:ext cx="959271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생활 속에서 실천하는 탄소 발자국 줄이기 활동</a:t>
            </a:r>
            <a:r>
              <a:rPr lang="en-US" altLang="ko-KR" dirty="0"/>
              <a:t> (</a:t>
            </a:r>
            <a:r>
              <a:rPr lang="ko-KR" altLang="en-US" dirty="0"/>
              <a:t>탄소중립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FB8F9-42A7-4CD2-9F62-94B2ADD7947A}"/>
              </a:ext>
            </a:extLst>
          </p:cNvPr>
          <p:cNvSpPr txBox="1"/>
          <p:nvPr/>
        </p:nvSpPr>
        <p:spPr>
          <a:xfrm>
            <a:off x="485774" y="2636921"/>
            <a:ext cx="380151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음식물 쓰레기 줄이기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31F608-FE6E-45D1-B79F-4B6705BC8948}"/>
              </a:ext>
            </a:extLst>
          </p:cNvPr>
          <p:cNvSpPr/>
          <p:nvPr/>
        </p:nvSpPr>
        <p:spPr>
          <a:xfrm>
            <a:off x="485774" y="3555315"/>
            <a:ext cx="80029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전국민이 음식물 쓰레기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20%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줄인다면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온실가스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177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만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tCO</a:t>
            </a:r>
            <a:r>
              <a:rPr lang="en-US" altLang="ko-KR" sz="24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  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감소 효과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= 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승용차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47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만대 운행시 발생되는 온실 가스 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24F65A-1B71-4227-8914-3EB12ABE3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80" y="2494965"/>
            <a:ext cx="3022255" cy="30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45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CFE367-43B1-4D33-A71A-DCE4CA065B8B}"/>
              </a:ext>
            </a:extLst>
          </p:cNvPr>
          <p:cNvSpPr txBox="1"/>
          <p:nvPr/>
        </p:nvSpPr>
        <p:spPr>
          <a:xfrm>
            <a:off x="485775" y="34099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함께 실천하는 탄소중립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4DE32-B3E2-4A77-9A49-33AC10229116}"/>
              </a:ext>
            </a:extLst>
          </p:cNvPr>
          <p:cNvSpPr txBox="1"/>
          <p:nvPr/>
        </p:nvSpPr>
        <p:spPr>
          <a:xfrm>
            <a:off x="541884" y="1207555"/>
            <a:ext cx="712383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이렇게 실천할 </a:t>
            </a:r>
            <a:r>
              <a:rPr lang="ko-KR" altLang="en-US"/>
              <a:t>수도 있어요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4E8451-8379-43ED-A199-8DBF98E63582}"/>
              </a:ext>
            </a:extLst>
          </p:cNvPr>
          <p:cNvSpPr txBox="1"/>
          <p:nvPr/>
        </p:nvSpPr>
        <p:spPr>
          <a:xfrm>
            <a:off x="541884" y="1938694"/>
            <a:ext cx="687999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0091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건강도 지키고 환경도 </a:t>
            </a:r>
            <a:r>
              <a:rPr lang="ko-KR" altLang="en-US"/>
              <a:t>지키는 플로깅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57ABB-8AD6-4647-833E-6C5C106B8B64}"/>
              </a:ext>
            </a:extLst>
          </p:cNvPr>
          <p:cNvSpPr txBox="1"/>
          <p:nvPr/>
        </p:nvSpPr>
        <p:spPr>
          <a:xfrm>
            <a:off x="1061658" y="2511395"/>
            <a:ext cx="4402918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Plocka up + jogging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1" name="자유형 24">
            <a:extLst>
              <a:ext uri="{FF2B5EF4-FFF2-40B4-BE49-F238E27FC236}">
                <a16:creationId xmlns:a16="http://schemas.microsoft.com/office/drawing/2014/main" id="{5A3D878E-FA5F-40F6-B579-ADC2B01B5F90}"/>
              </a:ext>
            </a:extLst>
          </p:cNvPr>
          <p:cNvSpPr/>
          <p:nvPr/>
        </p:nvSpPr>
        <p:spPr>
          <a:xfrm flipH="1">
            <a:off x="1061658" y="3237248"/>
            <a:ext cx="2055215" cy="45719"/>
          </a:xfrm>
          <a:custGeom>
            <a:avLst/>
            <a:gdLst>
              <a:gd name="connsiteX0" fmla="*/ 3188851 w 3396356"/>
              <a:gd name="connsiteY0" fmla="*/ 541 h 45719"/>
              <a:gd name="connsiteX1" fmla="*/ 2369568 w 3396356"/>
              <a:gd name="connsiteY1" fmla="*/ 541 h 45719"/>
              <a:gd name="connsiteX2" fmla="*/ 2304481 w 3396356"/>
              <a:gd name="connsiteY2" fmla="*/ 541 h 45719"/>
              <a:gd name="connsiteX3" fmla="*/ 1091875 w 3396356"/>
              <a:gd name="connsiteY3" fmla="*/ 541 h 45719"/>
              <a:gd name="connsiteX4" fmla="*/ 1026789 w 3396356"/>
              <a:gd name="connsiteY4" fmla="*/ 541 h 45719"/>
              <a:gd name="connsiteX5" fmla="*/ 207506 w 3396356"/>
              <a:gd name="connsiteY5" fmla="*/ 541 h 45719"/>
              <a:gd name="connsiteX6" fmla="*/ 70 w 3396356"/>
              <a:gd name="connsiteY6" fmla="*/ 22626 h 45719"/>
              <a:gd name="connsiteX7" fmla="*/ 217259 w 3396356"/>
              <a:gd name="connsiteY7" fmla="*/ 44193 h 45719"/>
              <a:gd name="connsiteX8" fmla="*/ 1163336 w 3396356"/>
              <a:gd name="connsiteY8" fmla="*/ 41625 h 45719"/>
              <a:gd name="connsiteX9" fmla="*/ 1698178 w 3396356"/>
              <a:gd name="connsiteY9" fmla="*/ 40461 h 45719"/>
              <a:gd name="connsiteX10" fmla="*/ 2233020 w 3396356"/>
              <a:gd name="connsiteY10" fmla="*/ 41625 h 45719"/>
              <a:gd name="connsiteX11" fmla="*/ 3179098 w 3396356"/>
              <a:gd name="connsiteY11" fmla="*/ 44193 h 45719"/>
              <a:gd name="connsiteX12" fmla="*/ 3396287 w 3396356"/>
              <a:gd name="connsiteY12" fmla="*/ 22626 h 45719"/>
              <a:gd name="connsiteX13" fmla="*/ 3188851 w 3396356"/>
              <a:gd name="connsiteY13" fmla="*/ 541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96356" h="45719">
                <a:moveTo>
                  <a:pt x="3188851" y="541"/>
                </a:moveTo>
                <a:lnTo>
                  <a:pt x="2369568" y="541"/>
                </a:lnTo>
                <a:lnTo>
                  <a:pt x="2304481" y="541"/>
                </a:lnTo>
                <a:lnTo>
                  <a:pt x="1091875" y="541"/>
                </a:lnTo>
                <a:lnTo>
                  <a:pt x="1026789" y="541"/>
                </a:lnTo>
                <a:lnTo>
                  <a:pt x="207506" y="541"/>
                </a:lnTo>
                <a:cubicBezTo>
                  <a:pt x="89511" y="-231"/>
                  <a:pt x="1696" y="-3444"/>
                  <a:pt x="70" y="22626"/>
                </a:cubicBezTo>
                <a:cubicBezTo>
                  <a:pt x="-1556" y="48697"/>
                  <a:pt x="23818" y="39913"/>
                  <a:pt x="217259" y="44193"/>
                </a:cubicBezTo>
                <a:cubicBezTo>
                  <a:pt x="410700" y="48473"/>
                  <a:pt x="808965" y="42481"/>
                  <a:pt x="1163336" y="41625"/>
                </a:cubicBezTo>
                <a:lnTo>
                  <a:pt x="1698178" y="40461"/>
                </a:lnTo>
                <a:lnTo>
                  <a:pt x="2233020" y="41625"/>
                </a:lnTo>
                <a:cubicBezTo>
                  <a:pt x="2587391" y="42481"/>
                  <a:pt x="2985656" y="48473"/>
                  <a:pt x="3179098" y="44193"/>
                </a:cubicBezTo>
                <a:cubicBezTo>
                  <a:pt x="3372539" y="39913"/>
                  <a:pt x="3397912" y="48697"/>
                  <a:pt x="3396287" y="22626"/>
                </a:cubicBezTo>
                <a:cubicBezTo>
                  <a:pt x="3394661" y="-3444"/>
                  <a:pt x="3306846" y="-231"/>
                  <a:pt x="3188851" y="54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2" name="자유형 25">
            <a:extLst>
              <a:ext uri="{FF2B5EF4-FFF2-40B4-BE49-F238E27FC236}">
                <a16:creationId xmlns:a16="http://schemas.microsoft.com/office/drawing/2014/main" id="{B98B2294-A9C1-4C60-A58A-A770BFF2F2E2}"/>
              </a:ext>
            </a:extLst>
          </p:cNvPr>
          <p:cNvSpPr/>
          <p:nvPr/>
        </p:nvSpPr>
        <p:spPr>
          <a:xfrm flipH="1">
            <a:off x="3490128" y="3267527"/>
            <a:ext cx="1724783" cy="45719"/>
          </a:xfrm>
          <a:custGeom>
            <a:avLst/>
            <a:gdLst>
              <a:gd name="connsiteX0" fmla="*/ 3188851 w 3396356"/>
              <a:gd name="connsiteY0" fmla="*/ 541 h 45719"/>
              <a:gd name="connsiteX1" fmla="*/ 2369568 w 3396356"/>
              <a:gd name="connsiteY1" fmla="*/ 541 h 45719"/>
              <a:gd name="connsiteX2" fmla="*/ 2304481 w 3396356"/>
              <a:gd name="connsiteY2" fmla="*/ 541 h 45719"/>
              <a:gd name="connsiteX3" fmla="*/ 1091875 w 3396356"/>
              <a:gd name="connsiteY3" fmla="*/ 541 h 45719"/>
              <a:gd name="connsiteX4" fmla="*/ 1026789 w 3396356"/>
              <a:gd name="connsiteY4" fmla="*/ 541 h 45719"/>
              <a:gd name="connsiteX5" fmla="*/ 207506 w 3396356"/>
              <a:gd name="connsiteY5" fmla="*/ 541 h 45719"/>
              <a:gd name="connsiteX6" fmla="*/ 70 w 3396356"/>
              <a:gd name="connsiteY6" fmla="*/ 22626 h 45719"/>
              <a:gd name="connsiteX7" fmla="*/ 217259 w 3396356"/>
              <a:gd name="connsiteY7" fmla="*/ 44193 h 45719"/>
              <a:gd name="connsiteX8" fmla="*/ 1163336 w 3396356"/>
              <a:gd name="connsiteY8" fmla="*/ 41625 h 45719"/>
              <a:gd name="connsiteX9" fmla="*/ 1698178 w 3396356"/>
              <a:gd name="connsiteY9" fmla="*/ 40461 h 45719"/>
              <a:gd name="connsiteX10" fmla="*/ 2233020 w 3396356"/>
              <a:gd name="connsiteY10" fmla="*/ 41625 h 45719"/>
              <a:gd name="connsiteX11" fmla="*/ 3179098 w 3396356"/>
              <a:gd name="connsiteY11" fmla="*/ 44193 h 45719"/>
              <a:gd name="connsiteX12" fmla="*/ 3396287 w 3396356"/>
              <a:gd name="connsiteY12" fmla="*/ 22626 h 45719"/>
              <a:gd name="connsiteX13" fmla="*/ 3188851 w 3396356"/>
              <a:gd name="connsiteY13" fmla="*/ 541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96356" h="45719">
                <a:moveTo>
                  <a:pt x="3188851" y="541"/>
                </a:moveTo>
                <a:lnTo>
                  <a:pt x="2369568" y="541"/>
                </a:lnTo>
                <a:lnTo>
                  <a:pt x="2304481" y="541"/>
                </a:lnTo>
                <a:lnTo>
                  <a:pt x="1091875" y="541"/>
                </a:lnTo>
                <a:lnTo>
                  <a:pt x="1026789" y="541"/>
                </a:lnTo>
                <a:lnTo>
                  <a:pt x="207506" y="541"/>
                </a:lnTo>
                <a:cubicBezTo>
                  <a:pt x="89511" y="-231"/>
                  <a:pt x="1696" y="-3444"/>
                  <a:pt x="70" y="22626"/>
                </a:cubicBezTo>
                <a:cubicBezTo>
                  <a:pt x="-1556" y="48697"/>
                  <a:pt x="23818" y="39913"/>
                  <a:pt x="217259" y="44193"/>
                </a:cubicBezTo>
                <a:cubicBezTo>
                  <a:pt x="410700" y="48473"/>
                  <a:pt x="808965" y="42481"/>
                  <a:pt x="1163336" y="41625"/>
                </a:cubicBezTo>
                <a:lnTo>
                  <a:pt x="1698178" y="40461"/>
                </a:lnTo>
                <a:lnTo>
                  <a:pt x="2233020" y="41625"/>
                </a:lnTo>
                <a:cubicBezTo>
                  <a:pt x="2587391" y="42481"/>
                  <a:pt x="2985656" y="48473"/>
                  <a:pt x="3179098" y="44193"/>
                </a:cubicBezTo>
                <a:cubicBezTo>
                  <a:pt x="3372539" y="39913"/>
                  <a:pt x="3397912" y="48697"/>
                  <a:pt x="3396287" y="22626"/>
                </a:cubicBezTo>
                <a:cubicBezTo>
                  <a:pt x="3394661" y="-3444"/>
                  <a:pt x="3306846" y="-231"/>
                  <a:pt x="3188851" y="54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4E45D-22BB-4F00-A58E-CD33C1D4465B}"/>
              </a:ext>
            </a:extLst>
          </p:cNvPr>
          <p:cNvSpPr txBox="1"/>
          <p:nvPr/>
        </p:nvSpPr>
        <p:spPr>
          <a:xfrm>
            <a:off x="3263117" y="3465241"/>
            <a:ext cx="258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조깅하다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156925-B6D9-4B73-B32E-0076FDEEB3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9759" y="1706882"/>
            <a:ext cx="3134034" cy="4643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E54D6-7240-4D2A-9ED2-95C923DD607C}"/>
              </a:ext>
            </a:extLst>
          </p:cNvPr>
          <p:cNvSpPr txBox="1"/>
          <p:nvPr/>
        </p:nvSpPr>
        <p:spPr>
          <a:xfrm>
            <a:off x="541884" y="3386387"/>
            <a:ext cx="85106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2016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년도 스웨덴에서 시작 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줍다는 의미의 </a:t>
            </a:r>
            <a:r>
              <a:rPr lang="ko-KR" altLang="en-US" sz="3200" dirty="0" err="1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플로카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3200" dirty="0" err="1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우프와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영어 조깅의 합성어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조깅을 하며 쓰레기를 줍는 활동</a:t>
            </a:r>
            <a:endParaRPr lang="en-US" altLang="ko-KR" sz="32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환경 오염을 줄이고 운동이 되는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석 </a:t>
            </a: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조의 활동</a:t>
            </a:r>
            <a:endParaRPr lang="en-US" altLang="ko-KR" sz="2400" dirty="0">
              <a:solidFill>
                <a:srgbClr val="2C303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165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7" y="332993"/>
            <a:ext cx="2296958" cy="34576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1DB2A-BD27-47C5-B5FA-D4CDA6DAA01D}"/>
              </a:ext>
            </a:extLst>
          </p:cNvPr>
          <p:cNvSpPr txBox="1"/>
          <p:nvPr/>
        </p:nvSpPr>
        <p:spPr>
          <a:xfrm>
            <a:off x="1856508" y="1985356"/>
            <a:ext cx="102301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탄소 </a:t>
            </a:r>
            <a:r>
              <a:rPr lang="ko-KR" altLang="en-US" sz="66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중립 실천 활동으로</a:t>
            </a:r>
            <a:endParaRPr lang="en-US" altLang="ko-KR" sz="6600" dirty="0">
              <a:solidFill>
                <a:srgbClr val="1D5B2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66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우리 모두 함께 기후위기를</a:t>
            </a:r>
            <a:endParaRPr lang="en-US" altLang="ko-KR" sz="6600" dirty="0">
              <a:solidFill>
                <a:srgbClr val="1D5B2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6600" dirty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극복해 </a:t>
            </a:r>
            <a:r>
              <a:rPr lang="ko-KR" altLang="en-US" sz="6600" dirty="0" smtClean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봅시다</a:t>
            </a:r>
            <a:r>
              <a:rPr lang="en-US" altLang="ko-KR" sz="6600" dirty="0" smtClean="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dirty="0">
              <a:solidFill>
                <a:srgbClr val="1D5B2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17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4CD254-856E-4A6D-A049-177FA328642A}"/>
              </a:ext>
            </a:extLst>
          </p:cNvPr>
          <p:cNvSpPr/>
          <p:nvPr/>
        </p:nvSpPr>
        <p:spPr>
          <a:xfrm>
            <a:off x="2895600" y="5039202"/>
            <a:ext cx="6762750" cy="647700"/>
          </a:xfrm>
          <a:prstGeom prst="roundRect">
            <a:avLst/>
          </a:prstGeom>
          <a:solidFill>
            <a:srgbClr val="AFE6CA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AC9A7-26E7-4C16-B9BC-7DD62917DC02}"/>
              </a:ext>
            </a:extLst>
          </p:cNvPr>
          <p:cNvSpPr txBox="1"/>
          <p:nvPr/>
        </p:nvSpPr>
        <p:spPr>
          <a:xfrm>
            <a:off x="2819400" y="4461510"/>
            <a:ext cx="6915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우리나라 환경의 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D5CF66-9FF5-42DB-A118-550952625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245" y="1813346"/>
            <a:ext cx="2757666" cy="275766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1A40C5-1FC3-4F46-8884-0E53C2EEDD86}"/>
              </a:ext>
            </a:extLst>
          </p:cNvPr>
          <p:cNvGrpSpPr/>
          <p:nvPr/>
        </p:nvGrpSpPr>
        <p:grpSpPr>
          <a:xfrm>
            <a:off x="6335034" y="980160"/>
            <a:ext cx="1828800" cy="1843313"/>
            <a:chOff x="6276975" y="589002"/>
            <a:chExt cx="1828800" cy="184331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5815F8A-C6C2-427C-8AD5-E4A46523F46E}"/>
                </a:ext>
              </a:extLst>
            </p:cNvPr>
            <p:cNvGrpSpPr/>
            <p:nvPr/>
          </p:nvGrpSpPr>
          <p:grpSpPr>
            <a:xfrm>
              <a:off x="6276975" y="589002"/>
              <a:ext cx="1828800" cy="1828800"/>
              <a:chOff x="7315199" y="1066800"/>
              <a:chExt cx="1828800" cy="182880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3565E2B-D0E1-46B3-9F6C-553308FA4CFD}"/>
                  </a:ext>
                </a:extLst>
              </p:cNvPr>
              <p:cNvGrpSpPr/>
              <p:nvPr/>
            </p:nvGrpSpPr>
            <p:grpSpPr>
              <a:xfrm>
                <a:off x="7315199" y="1066800"/>
                <a:ext cx="1828800" cy="1828800"/>
                <a:chOff x="7315199" y="1066800"/>
                <a:chExt cx="1828800" cy="18288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32750306-2EC3-493E-9025-059502F8BD88}"/>
                    </a:ext>
                  </a:extLst>
                </p:cNvPr>
                <p:cNvSpPr/>
                <p:nvPr/>
              </p:nvSpPr>
              <p:spPr>
                <a:xfrm>
                  <a:off x="7315199" y="1066800"/>
                  <a:ext cx="1828800" cy="1828800"/>
                </a:xfrm>
                <a:prstGeom prst="roundRect">
                  <a:avLst>
                    <a:gd name="adj" fmla="val 229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사각형: 둥근 모서리 10">
                  <a:extLst>
                    <a:ext uri="{FF2B5EF4-FFF2-40B4-BE49-F238E27FC236}">
                      <a16:creationId xmlns:a16="http://schemas.microsoft.com/office/drawing/2014/main" id="{1C7B9876-6A3E-4A10-8883-964D5E801D79}"/>
                    </a:ext>
                  </a:extLst>
                </p:cNvPr>
                <p:cNvSpPr/>
                <p:nvPr/>
              </p:nvSpPr>
              <p:spPr>
                <a:xfrm>
                  <a:off x="7315199" y="1066800"/>
                  <a:ext cx="1828800" cy="1066800"/>
                </a:xfrm>
                <a:prstGeom prst="roundRect">
                  <a:avLst>
                    <a:gd name="adj" fmla="val 37203"/>
                  </a:avLst>
                </a:prstGeom>
                <a:solidFill>
                  <a:srgbClr val="FF48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C595596-BB46-4D5E-94A5-73A3667EB436}"/>
                  </a:ext>
                </a:extLst>
              </p:cNvPr>
              <p:cNvSpPr/>
              <p:nvPr/>
            </p:nvSpPr>
            <p:spPr>
              <a:xfrm>
                <a:off x="7315199" y="1676400"/>
                <a:ext cx="1828800" cy="7684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3C0114-B839-425B-B99D-8DA166618AEB}"/>
                </a:ext>
              </a:extLst>
            </p:cNvPr>
            <p:cNvSpPr txBox="1"/>
            <p:nvPr/>
          </p:nvSpPr>
          <p:spPr>
            <a:xfrm>
              <a:off x="6801304" y="589002"/>
              <a:ext cx="7801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6</a:t>
              </a:r>
              <a:endParaRPr lang="ko-KR" altLang="en-US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961A3F-6D13-47DB-835D-6EC53C97671E}"/>
                </a:ext>
              </a:extLst>
            </p:cNvPr>
            <p:cNvSpPr txBox="1"/>
            <p:nvPr/>
          </p:nvSpPr>
          <p:spPr>
            <a:xfrm>
              <a:off x="6801304" y="1193826"/>
              <a:ext cx="780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rgbClr val="FF486D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5</a:t>
              </a:r>
              <a:endParaRPr lang="ko-KR" altLang="en-US" sz="4000" dirty="0">
                <a:solidFill>
                  <a:srgbClr val="FF486D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CB67D-00FC-43A2-AFE1-D2083802AAA4}"/>
                </a:ext>
              </a:extLst>
            </p:cNvPr>
            <p:cNvSpPr txBox="1"/>
            <p:nvPr/>
          </p:nvSpPr>
          <p:spPr>
            <a:xfrm>
              <a:off x="6425746" y="2032205"/>
              <a:ext cx="1531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486D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환경의 날</a:t>
              </a:r>
            </a:p>
          </p:txBody>
        </p:sp>
      </p:grp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DC6A5E8E-F61E-422C-BCA4-7EBD8DC512E4}"/>
              </a:ext>
            </a:extLst>
          </p:cNvPr>
          <p:cNvSpPr/>
          <p:nvPr/>
        </p:nvSpPr>
        <p:spPr>
          <a:xfrm>
            <a:off x="5847443" y="601922"/>
            <a:ext cx="2757666" cy="2686050"/>
          </a:xfrm>
          <a:prstGeom prst="wedgeEllipseCallout">
            <a:avLst>
              <a:gd name="adj1" fmla="val -52002"/>
              <a:gd name="adj2" fmla="val 36563"/>
            </a:avLst>
          </a:prstGeom>
          <a:noFill/>
          <a:ln w="63500">
            <a:solidFill>
              <a:srgbClr val="FF4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FD954-17BD-4A59-911A-A793B57284E9}"/>
              </a:ext>
            </a:extLst>
          </p:cNvPr>
          <p:cNvSpPr txBox="1"/>
          <p:nvPr/>
        </p:nvSpPr>
        <p:spPr>
          <a:xfrm>
            <a:off x="1588374" y="5805471"/>
            <a:ext cx="9348174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1996</a:t>
            </a:r>
            <a:r>
              <a:rPr lang="ko-KR" altLang="en-US" sz="3200" dirty="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 우리나라의 법정기념일로 지정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E4C33-2875-41AD-96A6-9166B30D6897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환경의 날 알아보기</a:t>
            </a:r>
          </a:p>
        </p:txBody>
      </p:sp>
    </p:spTree>
    <p:extLst>
      <p:ext uri="{BB962C8B-B14F-4D97-AF65-F5344CB8AC3E}">
        <p14:creationId xmlns:p14="http://schemas.microsoft.com/office/powerpoint/2010/main" val="44196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1DB2A-BD27-47C5-B5FA-D4CDA6DAA01D}"/>
              </a:ext>
            </a:extLst>
          </p:cNvPr>
          <p:cNvSpPr txBox="1"/>
          <p:nvPr/>
        </p:nvSpPr>
        <p:spPr>
          <a:xfrm>
            <a:off x="1413510" y="5624394"/>
            <a:ext cx="936498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28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ctr"/>
            <a:r>
              <a:rPr lang="ko-KR" altLang="en-US" sz="3200" dirty="0"/>
              <a:t>지구의 온도가 </a:t>
            </a:r>
            <a:r>
              <a:rPr lang="en-US" altLang="ko-KR" sz="3200" dirty="0"/>
              <a:t>1.5℃ </a:t>
            </a:r>
            <a:r>
              <a:rPr lang="ko-KR" altLang="en-US" sz="3200" dirty="0"/>
              <a:t>오르면 어떻게 될까요</a:t>
            </a:r>
            <a:r>
              <a:rPr lang="en-US" altLang="ko-KR" sz="32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7E2B4-0F95-4C12-8DB8-C3C4252004BF}"/>
              </a:ext>
            </a:extLst>
          </p:cNvPr>
          <p:cNvSpPr txBox="1"/>
          <p:nvPr/>
        </p:nvSpPr>
        <p:spPr>
          <a:xfrm>
            <a:off x="485775" y="1467432"/>
            <a:ext cx="608076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solidFill>
                  <a:srgbClr val="764F2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여러분의 체온이 </a:t>
            </a:r>
            <a:r>
              <a:rPr lang="en-US" altLang="ko-KR" dirty="0">
                <a:solidFill>
                  <a:schemeClr val="tx1"/>
                </a:solidFill>
              </a:rPr>
              <a:t>1.5℃</a:t>
            </a:r>
            <a:r>
              <a:rPr lang="ko-KR" altLang="en-US" dirty="0">
                <a:solidFill>
                  <a:schemeClr val="tx1"/>
                </a:solidFill>
              </a:rPr>
              <a:t> 오른다면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8B76CE-506F-4DF6-8362-10C4A09E7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08" y="2725282"/>
            <a:ext cx="2551372" cy="2551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C74E4-B5FC-480B-B2CA-A922CBD53696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환경이슈 알아보기 </a:t>
            </a:r>
            <a:r>
              <a:rPr lang="en-US" altLang="ko-KR" dirty="0"/>
              <a:t>– </a:t>
            </a:r>
            <a:r>
              <a:rPr lang="ko-KR" altLang="en-US" dirty="0"/>
              <a:t>왜 </a:t>
            </a:r>
            <a:r>
              <a:rPr lang="en-US" altLang="ko-KR" dirty="0"/>
              <a:t>1.5 ℃ </a:t>
            </a:r>
            <a:r>
              <a:rPr lang="ko-KR" altLang="en-US" dirty="0"/>
              <a:t>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4E686A-3644-9C99-FBC8-0E0E75667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22" y="2446337"/>
            <a:ext cx="2944231" cy="29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0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F7E2B4-0F95-4C12-8DB8-C3C4252004BF}"/>
              </a:ext>
            </a:extLst>
          </p:cNvPr>
          <p:cNvSpPr txBox="1"/>
          <p:nvPr/>
        </p:nvSpPr>
        <p:spPr>
          <a:xfrm>
            <a:off x="485775" y="1391824"/>
            <a:ext cx="1165860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이미 지구의 평균 온도는 </a:t>
            </a:r>
            <a:r>
              <a:rPr lang="en-US" altLang="ko-KR" dirty="0"/>
              <a:t>1℃</a:t>
            </a:r>
            <a:r>
              <a:rPr lang="ko-KR" altLang="en-US" dirty="0"/>
              <a:t>가 상승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B5FAB-1354-4F6B-9B45-9F7CD11ECD89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환경이슈 알아보기 </a:t>
            </a:r>
            <a:r>
              <a:rPr lang="en-US" altLang="ko-KR" dirty="0"/>
              <a:t>– </a:t>
            </a:r>
            <a:r>
              <a:rPr lang="ko-KR" altLang="en-US" dirty="0"/>
              <a:t>왜 </a:t>
            </a:r>
            <a:r>
              <a:rPr lang="en-US" altLang="ko-KR" dirty="0"/>
              <a:t>1.5 ℃ </a:t>
            </a:r>
            <a:r>
              <a:rPr lang="ko-KR" altLang="en-US" dirty="0"/>
              <a:t>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4DE78-5034-00C1-CE3E-26037ED8E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25" y="2392807"/>
            <a:ext cx="3809847" cy="38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46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1DB2A-BD27-47C5-B5FA-D4CDA6DAA01D}"/>
              </a:ext>
            </a:extLst>
          </p:cNvPr>
          <p:cNvSpPr txBox="1"/>
          <p:nvPr/>
        </p:nvSpPr>
        <p:spPr>
          <a:xfrm>
            <a:off x="744855" y="5866775"/>
            <a:ext cx="1097280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온실가스가 필요 이상으로 많아졌어요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7E2B4-0F95-4C12-8DB8-C3C4252004BF}"/>
              </a:ext>
            </a:extLst>
          </p:cNvPr>
          <p:cNvSpPr txBox="1"/>
          <p:nvPr/>
        </p:nvSpPr>
        <p:spPr>
          <a:xfrm>
            <a:off x="533400" y="1184034"/>
            <a:ext cx="1165860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지구의 평균 온도가 왜 올랐을까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40" name="Picture 16" descr="지구온난화의 원인-온실가스">
            <a:extLst>
              <a:ext uri="{FF2B5EF4-FFF2-40B4-BE49-F238E27FC236}">
                <a16:creationId xmlns:a16="http://schemas.microsoft.com/office/drawing/2014/main" id="{CF819DE1-2C3A-45F4-8503-8D89DB547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1" t="2515" r="14316" b="1772"/>
          <a:stretch/>
        </p:blipFill>
        <p:spPr bwMode="auto">
          <a:xfrm>
            <a:off x="2245162" y="1830692"/>
            <a:ext cx="7341036" cy="379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CCEC97-D477-494C-B9CE-05C2D4D8F860}"/>
              </a:ext>
            </a:extLst>
          </p:cNvPr>
          <p:cNvSpPr txBox="1"/>
          <p:nvPr/>
        </p:nvSpPr>
        <p:spPr>
          <a:xfrm>
            <a:off x="9566076" y="619301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 err="1"/>
              <a:t>그린스타트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C1784-7A2E-4EE4-B14C-36E1D600426D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환경이슈 알아보기 </a:t>
            </a:r>
            <a:r>
              <a:rPr lang="en-US" altLang="ko-KR" dirty="0"/>
              <a:t>– </a:t>
            </a:r>
            <a:r>
              <a:rPr lang="ko-KR" altLang="en-US" dirty="0"/>
              <a:t>왜 </a:t>
            </a:r>
            <a:r>
              <a:rPr lang="en-US" altLang="ko-KR" dirty="0"/>
              <a:t>1.5 ℃ </a:t>
            </a:r>
            <a:r>
              <a:rPr lang="ko-KR" altLang="en-US" dirty="0"/>
              <a:t>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87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F7E2B4-0F95-4C12-8DB8-C3C4252004BF}"/>
              </a:ext>
            </a:extLst>
          </p:cNvPr>
          <p:cNvSpPr txBox="1"/>
          <p:nvPr/>
        </p:nvSpPr>
        <p:spPr>
          <a:xfrm>
            <a:off x="533400" y="1184034"/>
            <a:ext cx="1165860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온실가스의 종류에는 어떤 것이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C1784-7A2E-4EE4-B14C-36E1D600426D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환경이슈 알아보기 </a:t>
            </a:r>
            <a:r>
              <a:rPr lang="en-US" altLang="ko-KR" dirty="0"/>
              <a:t>– </a:t>
            </a:r>
            <a:r>
              <a:rPr lang="ko-KR" altLang="en-US" dirty="0"/>
              <a:t>왜 </a:t>
            </a:r>
            <a:r>
              <a:rPr lang="en-US" altLang="ko-KR" dirty="0"/>
              <a:t>1.5 ℃ </a:t>
            </a:r>
            <a:r>
              <a:rPr lang="ko-KR" altLang="en-US" dirty="0"/>
              <a:t>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333F8F-15C2-6B84-046E-BA381B639961}"/>
              </a:ext>
            </a:extLst>
          </p:cNvPr>
          <p:cNvGrpSpPr/>
          <p:nvPr/>
        </p:nvGrpSpPr>
        <p:grpSpPr>
          <a:xfrm>
            <a:off x="498485" y="2474000"/>
            <a:ext cx="1809347" cy="2728447"/>
            <a:chOff x="439762" y="2494161"/>
            <a:chExt cx="1809347" cy="27284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3D6FF0E-1F31-5E86-777B-4CF01C9C8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65" y="2494161"/>
              <a:ext cx="1728940" cy="17289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7917BE-F56E-4CC4-FA91-12C74546C063}"/>
                </a:ext>
              </a:extLst>
            </p:cNvPr>
            <p:cNvSpPr txBox="1"/>
            <p:nvPr/>
          </p:nvSpPr>
          <p:spPr>
            <a:xfrm>
              <a:off x="439762" y="4117690"/>
              <a:ext cx="1809347" cy="110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800" dirty="0"/>
                <a:t>화석연료</a:t>
              </a:r>
              <a:endParaRPr lang="en-US" altLang="ko-KR" sz="2800" dirty="0"/>
            </a:p>
            <a:p>
              <a:r>
                <a:rPr lang="ko-KR" altLang="en-US" sz="2400" dirty="0">
                  <a:solidFill>
                    <a:srgbClr val="FF0000"/>
                  </a:solidFill>
                </a:rPr>
                <a:t>이산화탄소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A204264-841A-796D-B7FF-AF045614C0E6}"/>
              </a:ext>
            </a:extLst>
          </p:cNvPr>
          <p:cNvGrpSpPr/>
          <p:nvPr/>
        </p:nvGrpSpPr>
        <p:grpSpPr>
          <a:xfrm>
            <a:off x="2175513" y="2551070"/>
            <a:ext cx="2096943" cy="2651377"/>
            <a:chOff x="2573446" y="2571231"/>
            <a:chExt cx="2096943" cy="26513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72A47F-3CA3-1790-037D-603D9D544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982" y="2571231"/>
              <a:ext cx="1651870" cy="165187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0F355C-8DDB-EE13-3C79-1CCC80885EBC}"/>
                </a:ext>
              </a:extLst>
            </p:cNvPr>
            <p:cNvSpPr txBox="1"/>
            <p:nvPr/>
          </p:nvSpPr>
          <p:spPr>
            <a:xfrm>
              <a:off x="2573446" y="4117690"/>
              <a:ext cx="2096943" cy="110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800" dirty="0"/>
                <a:t>농업</a:t>
              </a:r>
              <a:r>
                <a:rPr lang="en-US" altLang="ko-KR" sz="2800" dirty="0"/>
                <a:t>, </a:t>
              </a:r>
              <a:r>
                <a:rPr lang="ko-KR" altLang="en-US" sz="2800" dirty="0"/>
                <a:t>축산</a:t>
              </a:r>
              <a:endParaRPr lang="en-US" altLang="ko-KR" sz="2800" dirty="0"/>
            </a:p>
            <a:p>
              <a:r>
                <a:rPr lang="ko-KR" altLang="en-US" sz="2400" dirty="0">
                  <a:solidFill>
                    <a:srgbClr val="FF0000"/>
                  </a:solidFill>
                </a:rPr>
                <a:t>메탄가스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312A61D-EEE7-08CE-561B-ECA5F0BCD620}"/>
              </a:ext>
            </a:extLst>
          </p:cNvPr>
          <p:cNvGrpSpPr/>
          <p:nvPr/>
        </p:nvGrpSpPr>
        <p:grpSpPr>
          <a:xfrm>
            <a:off x="4140137" y="2651841"/>
            <a:ext cx="2096943" cy="2550606"/>
            <a:chOff x="4777472" y="2672002"/>
            <a:chExt cx="2096943" cy="2550606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C092EB98-08B7-4659-A880-906A5BE1F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099" y="2672002"/>
              <a:ext cx="1445688" cy="144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59CAB8-217E-ED46-FB1C-756D0C3869D7}"/>
                </a:ext>
              </a:extLst>
            </p:cNvPr>
            <p:cNvSpPr txBox="1"/>
            <p:nvPr/>
          </p:nvSpPr>
          <p:spPr>
            <a:xfrm>
              <a:off x="4777472" y="4193095"/>
              <a:ext cx="2096943" cy="102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800" dirty="0"/>
                <a:t>냉매</a:t>
              </a:r>
              <a:endParaRPr lang="en-US" altLang="ko-KR" sz="2800" dirty="0"/>
            </a:p>
            <a:p>
              <a:r>
                <a:rPr lang="ko-KR" altLang="en-US" sz="2000" dirty="0">
                  <a:solidFill>
                    <a:srgbClr val="FF0000"/>
                  </a:solidFill>
                </a:rPr>
                <a:t>수소불화탄소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B64E1E-CF76-0620-B31C-827570565B59}"/>
              </a:ext>
            </a:extLst>
          </p:cNvPr>
          <p:cNvGrpSpPr/>
          <p:nvPr/>
        </p:nvGrpSpPr>
        <p:grpSpPr>
          <a:xfrm>
            <a:off x="6104761" y="2584732"/>
            <a:ext cx="2096943" cy="2617715"/>
            <a:chOff x="7323531" y="2634899"/>
            <a:chExt cx="2096943" cy="261771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BE43B07-644B-1B00-2E96-21FC3E47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901" y="2634899"/>
              <a:ext cx="1588202" cy="15882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00A60B-73AF-9A3E-378A-2FD5A5ED95F1}"/>
                </a:ext>
              </a:extLst>
            </p:cNvPr>
            <p:cNvSpPr txBox="1"/>
            <p:nvPr/>
          </p:nvSpPr>
          <p:spPr>
            <a:xfrm>
              <a:off x="7323531" y="4223101"/>
              <a:ext cx="2096943" cy="1029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800" dirty="0"/>
                <a:t>비료사용</a:t>
              </a:r>
              <a:endParaRPr lang="en-US" altLang="ko-KR" sz="2800" dirty="0"/>
            </a:p>
            <a:p>
              <a:r>
                <a:rPr lang="ko-KR" altLang="en-US" sz="2000" dirty="0" err="1">
                  <a:solidFill>
                    <a:srgbClr val="FF0000"/>
                  </a:solidFill>
                </a:rPr>
                <a:t>아산화질소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563614-5B49-5D8F-6A9A-C70DB7E8E567}"/>
              </a:ext>
            </a:extLst>
          </p:cNvPr>
          <p:cNvGrpSpPr/>
          <p:nvPr/>
        </p:nvGrpSpPr>
        <p:grpSpPr>
          <a:xfrm>
            <a:off x="8069385" y="2541268"/>
            <a:ext cx="3947065" cy="2661179"/>
            <a:chOff x="8002273" y="2524326"/>
            <a:chExt cx="3947065" cy="266117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1CB3EF0-B923-CC90-E591-9F4D7842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132" y="2524326"/>
              <a:ext cx="1809347" cy="180934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C4E8F3-09C5-4F07-5F7B-05EAD49B71CD}"/>
                </a:ext>
              </a:extLst>
            </p:cNvPr>
            <p:cNvSpPr txBox="1"/>
            <p:nvPr/>
          </p:nvSpPr>
          <p:spPr>
            <a:xfrm>
              <a:off x="8002273" y="4160609"/>
              <a:ext cx="3947065" cy="1024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400" dirty="0"/>
                <a:t>산업 공정 중 세정제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절연체</a:t>
              </a:r>
              <a:endParaRPr lang="en-US" altLang="ko-KR" sz="2400" dirty="0"/>
            </a:p>
            <a:p>
              <a:r>
                <a:rPr lang="ko-KR" altLang="en-US" sz="2400" dirty="0">
                  <a:solidFill>
                    <a:srgbClr val="FF0000"/>
                  </a:solidFill>
                </a:rPr>
                <a:t>과불화탄소</a:t>
              </a:r>
              <a:r>
                <a:rPr lang="en-US" altLang="ko-KR" sz="2400" dirty="0">
                  <a:solidFill>
                    <a:srgbClr val="FF0000"/>
                  </a:solidFill>
                </a:rPr>
                <a:t>,</a:t>
              </a:r>
              <a:r>
                <a:rPr lang="ko-KR" altLang="en-US" sz="2400" dirty="0">
                  <a:solidFill>
                    <a:srgbClr val="FF0000"/>
                  </a:solidFill>
                </a:rPr>
                <a:t> 육불화황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AB96FC5-C7F9-49DA-745A-0DEBF592A664}"/>
              </a:ext>
            </a:extLst>
          </p:cNvPr>
          <p:cNvSpPr txBox="1"/>
          <p:nvPr/>
        </p:nvSpPr>
        <p:spPr>
          <a:xfrm>
            <a:off x="2443877" y="5719393"/>
            <a:ext cx="7304246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지구 평균 온도 상승의 범인</a:t>
            </a:r>
            <a:r>
              <a:rPr lang="en-US" altLang="ko-KR" dirty="0"/>
              <a:t>! 6</a:t>
            </a:r>
            <a:r>
              <a:rPr lang="ko-KR" altLang="en-US" dirty="0"/>
              <a:t>대 온실가스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235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F7E2B4-0F95-4C12-8DB8-C3C4252004BF}"/>
              </a:ext>
            </a:extLst>
          </p:cNvPr>
          <p:cNvSpPr txBox="1"/>
          <p:nvPr/>
        </p:nvSpPr>
        <p:spPr>
          <a:xfrm>
            <a:off x="533400" y="1184034"/>
            <a:ext cx="1135380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여러 온실가스</a:t>
            </a:r>
            <a:r>
              <a:rPr lang="en-US" altLang="ko-KR" dirty="0"/>
              <a:t> </a:t>
            </a:r>
            <a:r>
              <a:rPr lang="ko-KR" altLang="en-US" dirty="0"/>
              <a:t>중 지구 평균 온도 상승에 가장 큰 영향을 주는 것은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C1784-7A2E-4EE4-B14C-36E1D600426D}"/>
              </a:ext>
            </a:extLst>
          </p:cNvPr>
          <p:cNvSpPr txBox="1"/>
          <p:nvPr/>
        </p:nvSpPr>
        <p:spPr>
          <a:xfrm>
            <a:off x="485775" y="401954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800">
                <a:solidFill>
                  <a:srgbClr val="1D5B2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환경이슈 알아보기 </a:t>
            </a:r>
            <a:r>
              <a:rPr lang="en-US" altLang="ko-KR" dirty="0"/>
              <a:t>– </a:t>
            </a:r>
            <a:r>
              <a:rPr lang="ko-KR" altLang="en-US" dirty="0"/>
              <a:t>왜 </a:t>
            </a:r>
            <a:r>
              <a:rPr lang="en-US" altLang="ko-KR" dirty="0"/>
              <a:t>1.5 ℃ </a:t>
            </a:r>
            <a:r>
              <a:rPr lang="ko-KR" altLang="en-US" dirty="0"/>
              <a:t>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CC38E06-6DEF-8A2B-C039-08BC2340E19B}"/>
              </a:ext>
            </a:extLst>
          </p:cNvPr>
          <p:cNvGrpSpPr/>
          <p:nvPr/>
        </p:nvGrpSpPr>
        <p:grpSpPr>
          <a:xfrm>
            <a:off x="1038676" y="1898578"/>
            <a:ext cx="3766352" cy="4083302"/>
            <a:chOff x="670376" y="1923978"/>
            <a:chExt cx="3766352" cy="40833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C7634E-901F-3BD6-8520-D7794407B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376" y="2866607"/>
              <a:ext cx="3140673" cy="3140673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688BE20-7A7C-6399-4162-BA24B725CA21}"/>
                </a:ext>
              </a:extLst>
            </p:cNvPr>
            <p:cNvGrpSpPr/>
            <p:nvPr/>
          </p:nvGrpSpPr>
          <p:grpSpPr>
            <a:xfrm>
              <a:off x="1620079" y="1923978"/>
              <a:ext cx="2816649" cy="1516143"/>
              <a:chOff x="2032188" y="2289510"/>
              <a:chExt cx="2816649" cy="1516143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7C75E4F0-0050-566B-3EC6-8C552C9A4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58" b="89844" l="9375" r="94336">
                            <a14:foregroundMark x1="9375" y1="36523" x2="9375" y2="36523"/>
                            <a14:foregroundMark x1="31445" y1="6641" x2="31445" y2="6641"/>
                            <a14:foregroundMark x1="55469" y1="6250" x2="55469" y2="6250"/>
                            <a14:foregroundMark x1="70898" y1="4688" x2="70898" y2="4688"/>
                            <a14:foregroundMark x1="34961" y1="2930" x2="34961" y2="2930"/>
                            <a14:foregroundMark x1="70313" y1="2344" x2="70313" y2="2344"/>
                            <a14:foregroundMark x1="90625" y1="19922" x2="90625" y2="19922"/>
                            <a14:foregroundMark x1="94531" y1="38477" x2="94531" y2="38477"/>
                            <a14:foregroundMark x1="34961" y1="2148" x2="34961" y2="2148"/>
                            <a14:foregroundMark x1="68750" y1="1758" x2="68750" y2="1758"/>
                            <a14:backgroundMark x1="17188" y1="55664" x2="17188" y2="55664"/>
                            <a14:backgroundMark x1="17188" y1="50977" x2="18359" y2="60742"/>
                            <a14:backgroundMark x1="18359" y1="60742" x2="17969" y2="61133"/>
                            <a14:backgroundMark x1="70898" y1="50586" x2="60156" y2="763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6172"/>
              <a:stretch/>
            </p:blipFill>
            <p:spPr>
              <a:xfrm>
                <a:off x="2032188" y="2289510"/>
                <a:ext cx="2816649" cy="1516143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52B6FD-7C16-534A-E9BE-1371619ADA68}"/>
                  </a:ext>
                </a:extLst>
              </p:cNvPr>
              <p:cNvSpPr txBox="1"/>
              <p:nvPr/>
            </p:nvSpPr>
            <p:spPr>
              <a:xfrm>
                <a:off x="2707858" y="2624388"/>
                <a:ext cx="1465309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30000"/>
                  </a:lnSpc>
                  <a:defRPr sz="3200">
                    <a:latin typeface="Tmon몬소리 Black" panose="02000A03000000000000" pitchFamily="2" charset="-127"/>
                    <a:ea typeface="Tmon몬소리 Black" panose="02000A03000000000000" pitchFamily="2" charset="-127"/>
                  </a:defRPr>
                </a:lvl1pPr>
              </a:lstStyle>
              <a:p>
                <a:r>
                  <a:rPr lang="en-US" altLang="ko-KR" sz="4000" dirty="0"/>
                  <a:t>CO</a:t>
                </a:r>
                <a:r>
                  <a:rPr lang="en-US" altLang="ko-KR" sz="2800" dirty="0"/>
                  <a:t>2</a:t>
                </a:r>
                <a:endParaRPr lang="en-US" altLang="ko-KR" sz="4000" dirty="0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C7EB38F-1517-F90E-EA20-BDD78BE6B40B}"/>
              </a:ext>
            </a:extLst>
          </p:cNvPr>
          <p:cNvGrpSpPr/>
          <p:nvPr/>
        </p:nvGrpSpPr>
        <p:grpSpPr>
          <a:xfrm>
            <a:off x="4806695" y="1918782"/>
            <a:ext cx="6945665" cy="3814909"/>
            <a:chOff x="4819395" y="1893382"/>
            <a:chExt cx="6945665" cy="381490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FBD6DF6-550A-3C20-7FBB-A1F019364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354" y="2106074"/>
              <a:ext cx="3599446" cy="360221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D437EBA-1D1E-353B-5B70-D9226F7AA9A1}"/>
                </a:ext>
              </a:extLst>
            </p:cNvPr>
            <p:cNvCxnSpPr>
              <a:cxnSpLocks/>
            </p:cNvCxnSpPr>
            <p:nvPr/>
          </p:nvCxnSpPr>
          <p:spPr>
            <a:xfrm>
              <a:off x="6256021" y="2975012"/>
              <a:ext cx="555822" cy="238635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3418B3-BAAB-297C-0E70-9583F9DFBE1F}"/>
                </a:ext>
              </a:extLst>
            </p:cNvPr>
            <p:cNvSpPr txBox="1"/>
            <p:nvPr/>
          </p:nvSpPr>
          <p:spPr>
            <a:xfrm>
              <a:off x="4819395" y="2367261"/>
              <a:ext cx="18093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400" dirty="0"/>
                <a:t>이산화탄소 </a:t>
              </a:r>
              <a:r>
                <a:rPr lang="en-US" altLang="ko-KR" sz="2400" dirty="0"/>
                <a:t>88.6%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58BA906-0AF9-BEE3-8156-1EF4DBC01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2972" y="2668322"/>
              <a:ext cx="332388" cy="426007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1AA4B6-1804-7093-6099-E783A8365B6C}"/>
                </a:ext>
              </a:extLst>
            </p:cNvPr>
            <p:cNvSpPr txBox="1"/>
            <p:nvPr/>
          </p:nvSpPr>
          <p:spPr>
            <a:xfrm>
              <a:off x="9513769" y="1893382"/>
              <a:ext cx="13520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400" dirty="0"/>
                <a:t>메탄</a:t>
              </a:r>
              <a:endParaRPr lang="en-US" altLang="ko-KR" sz="2400" dirty="0"/>
            </a:p>
            <a:p>
              <a:pPr>
                <a:lnSpc>
                  <a:spcPct val="100000"/>
                </a:lnSpc>
              </a:pPr>
              <a:r>
                <a:rPr lang="en-US" altLang="ko-KR" sz="2400" dirty="0"/>
                <a:t>4.8%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806F29D-8232-36A5-DF62-9E93FB475C90}"/>
                </a:ext>
              </a:extLst>
            </p:cNvPr>
            <p:cNvCxnSpPr>
              <a:cxnSpLocks/>
            </p:cNvCxnSpPr>
            <p:nvPr/>
          </p:nvCxnSpPr>
          <p:spPr>
            <a:xfrm>
              <a:off x="9599166" y="3333394"/>
              <a:ext cx="590642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18C604-3C84-AA99-59D1-168B6CAFAC9B}"/>
                </a:ext>
              </a:extLst>
            </p:cNvPr>
            <p:cNvSpPr txBox="1"/>
            <p:nvPr/>
          </p:nvSpPr>
          <p:spPr>
            <a:xfrm>
              <a:off x="10029369" y="2882290"/>
              <a:ext cx="17356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400" dirty="0"/>
                <a:t>이산화 질소</a:t>
              </a:r>
              <a:endParaRPr lang="en-US" altLang="ko-KR" sz="2400" dirty="0"/>
            </a:p>
            <a:p>
              <a:pPr>
                <a:lnSpc>
                  <a:spcPct val="100000"/>
                </a:lnSpc>
              </a:pPr>
              <a:r>
                <a:rPr lang="en-US" altLang="ko-KR" sz="2400" dirty="0"/>
                <a:t>2.8%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C1E33DD-BDDA-E753-299F-CFD9E558BAD8}"/>
                </a:ext>
              </a:extLst>
            </p:cNvPr>
            <p:cNvCxnSpPr>
              <a:cxnSpLocks/>
            </p:cNvCxnSpPr>
            <p:nvPr/>
          </p:nvCxnSpPr>
          <p:spPr>
            <a:xfrm>
              <a:off x="9601413" y="3712322"/>
              <a:ext cx="427956" cy="295798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0CB36FF-1696-835E-3A37-5946742F53F0}"/>
                </a:ext>
              </a:extLst>
            </p:cNvPr>
            <p:cNvCxnSpPr>
              <a:cxnSpLocks/>
            </p:cNvCxnSpPr>
            <p:nvPr/>
          </p:nvCxnSpPr>
          <p:spPr>
            <a:xfrm>
              <a:off x="9599166" y="3333394"/>
              <a:ext cx="430203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7A02B47-C2B1-6F2F-1386-9A677BDF5A8F}"/>
                </a:ext>
              </a:extLst>
            </p:cNvPr>
            <p:cNvSpPr txBox="1"/>
            <p:nvPr/>
          </p:nvSpPr>
          <p:spPr>
            <a:xfrm>
              <a:off x="9814267" y="4021444"/>
              <a:ext cx="18971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400" dirty="0"/>
                <a:t>수소불화탄소</a:t>
              </a:r>
              <a:endParaRPr lang="en-US" altLang="ko-KR" sz="2400" dirty="0"/>
            </a:p>
            <a:p>
              <a:pPr>
                <a:lnSpc>
                  <a:spcPct val="100000"/>
                </a:lnSpc>
              </a:pPr>
              <a:r>
                <a:rPr lang="ko-KR" altLang="en-US" sz="2400" dirty="0"/>
                <a:t>과불화탄소</a:t>
              </a:r>
              <a:endParaRPr lang="en-US" altLang="ko-KR" sz="2400" dirty="0"/>
            </a:p>
            <a:p>
              <a:pPr>
                <a:lnSpc>
                  <a:spcPct val="100000"/>
                </a:lnSpc>
              </a:pPr>
              <a:r>
                <a:rPr lang="ko-KR" altLang="en-US" sz="2400" dirty="0"/>
                <a:t>육불화황</a:t>
              </a:r>
              <a:endParaRPr lang="en-US" altLang="ko-KR" sz="2400" dirty="0"/>
            </a:p>
            <a:p>
              <a:pPr>
                <a:lnSpc>
                  <a:spcPct val="100000"/>
                </a:lnSpc>
              </a:pPr>
              <a:r>
                <a:rPr lang="en-US" altLang="ko-KR" sz="2400" dirty="0"/>
                <a:t>3.8%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7705F1B-BC82-36B4-86AC-9E61AE6F2C23}"/>
              </a:ext>
            </a:extLst>
          </p:cNvPr>
          <p:cNvSpPr txBox="1"/>
          <p:nvPr/>
        </p:nvSpPr>
        <p:spPr>
          <a:xfrm>
            <a:off x="1658122" y="5879986"/>
            <a:ext cx="887575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/>
              <a:t>온실가스의 </a:t>
            </a:r>
            <a:r>
              <a:rPr lang="en-US" altLang="ko-KR" dirty="0"/>
              <a:t>88.6%</a:t>
            </a:r>
            <a:r>
              <a:rPr lang="ko-KR" altLang="en-US" dirty="0"/>
              <a:t>를 차지하는 이산화탄소 </a:t>
            </a:r>
            <a:endParaRPr lang="en-US" altLang="ko-KR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F79DCA-CF59-9839-BF5E-DEB94E3E0567}"/>
              </a:ext>
            </a:extLst>
          </p:cNvPr>
          <p:cNvSpPr txBox="1"/>
          <p:nvPr/>
        </p:nvSpPr>
        <p:spPr>
          <a:xfrm>
            <a:off x="7178703" y="3517083"/>
            <a:ext cx="180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400" dirty="0"/>
              <a:t>온실가스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비율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1335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1102</Words>
  <Application>Microsoft Office PowerPoint</Application>
  <PresentationFormat>와이드스크린</PresentationFormat>
  <Paragraphs>235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KoPub돋움체 Bold</vt:lpstr>
      <vt:lpstr>굴림</vt:lpstr>
      <vt:lpstr>맑은 고딕</vt:lpstr>
      <vt:lpstr>Arial</vt:lpstr>
      <vt:lpstr>Tmon몬소리 Black</vt:lpstr>
      <vt:lpstr>NanumGothic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GEG3</dc:creator>
  <cp:lastModifiedBy>DICCE</cp:lastModifiedBy>
  <cp:revision>72</cp:revision>
  <dcterms:created xsi:type="dcterms:W3CDTF">2022-05-15T13:42:38Z</dcterms:created>
  <dcterms:modified xsi:type="dcterms:W3CDTF">2022-05-19T06:57:21Z</dcterms:modified>
</cp:coreProperties>
</file>